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18" r:id="rId1"/>
  </p:sldMasterIdLst>
  <p:notesMasterIdLst>
    <p:notesMasterId r:id="rId20"/>
  </p:notesMasterIdLst>
  <p:handoutMasterIdLst>
    <p:handoutMasterId r:id="rId21"/>
  </p:handoutMasterIdLst>
  <p:sldIdLst>
    <p:sldId id="300" r:id="rId2"/>
    <p:sldId id="257" r:id="rId3"/>
    <p:sldId id="287" r:id="rId4"/>
    <p:sldId id="302" r:id="rId5"/>
    <p:sldId id="258" r:id="rId6"/>
    <p:sldId id="304" r:id="rId7"/>
    <p:sldId id="303" r:id="rId8"/>
    <p:sldId id="305" r:id="rId9"/>
    <p:sldId id="314" r:id="rId10"/>
    <p:sldId id="306" r:id="rId11"/>
    <p:sldId id="308" r:id="rId12"/>
    <p:sldId id="307" r:id="rId13"/>
    <p:sldId id="309" r:id="rId14"/>
    <p:sldId id="312" r:id="rId15"/>
    <p:sldId id="311" r:id="rId16"/>
    <p:sldId id="310" r:id="rId17"/>
    <p:sldId id="315" r:id="rId18"/>
    <p:sldId id="260" r:id="rId19"/>
  </p:sldIdLst>
  <p:sldSz cx="9144000" cy="6858000" type="screen4x3"/>
  <p:notesSz cx="6743700" cy="9880600"/>
  <p:defaultTextStyle>
    <a:defPPr>
      <a:defRPr lang="en-GB"/>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5pPr>
    <a:lvl6pPr marL="2286000" algn="l" defTabSz="914400" rtl="0" eaLnBrk="1" latinLnBrk="0" hangingPunct="1">
      <a:defRPr kern="1200">
        <a:solidFill>
          <a:schemeClr val="tx1"/>
        </a:solidFill>
        <a:latin typeface="Comic Sans MS" panose="030F0702030302020204" pitchFamily="66" charset="0"/>
        <a:ea typeface="+mn-ea"/>
        <a:cs typeface="+mn-cs"/>
      </a:defRPr>
    </a:lvl6pPr>
    <a:lvl7pPr marL="2743200" algn="l" defTabSz="914400" rtl="0" eaLnBrk="1" latinLnBrk="0" hangingPunct="1">
      <a:defRPr kern="1200">
        <a:solidFill>
          <a:schemeClr val="tx1"/>
        </a:solidFill>
        <a:latin typeface="Comic Sans MS" panose="030F0702030302020204" pitchFamily="66" charset="0"/>
        <a:ea typeface="+mn-ea"/>
        <a:cs typeface="+mn-cs"/>
      </a:defRPr>
    </a:lvl7pPr>
    <a:lvl8pPr marL="3200400" algn="l" defTabSz="914400" rtl="0" eaLnBrk="1" latinLnBrk="0" hangingPunct="1">
      <a:defRPr kern="1200">
        <a:solidFill>
          <a:schemeClr val="tx1"/>
        </a:solidFill>
        <a:latin typeface="Comic Sans MS" panose="030F0702030302020204" pitchFamily="66" charset="0"/>
        <a:ea typeface="+mn-ea"/>
        <a:cs typeface="+mn-cs"/>
      </a:defRPr>
    </a:lvl8pPr>
    <a:lvl9pPr marL="3657600" algn="l" defTabSz="914400" rtl="0" eaLnBrk="1" latinLnBrk="0" hangingPunct="1">
      <a:defRPr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728" autoAdjust="0"/>
  </p:normalViewPr>
  <p:slideViewPr>
    <p:cSldViewPr>
      <p:cViewPr varScale="1">
        <p:scale>
          <a:sx n="122" d="100"/>
          <a:sy n="122" d="100"/>
        </p:scale>
        <p:origin x="195" y="7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210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t" anchorCtr="0" compatLnSpc="1">
            <a:prstTxWarp prst="textNoShape">
              <a:avLst/>
            </a:prstTxWarp>
          </a:bodyPr>
          <a:lstStyle>
            <a:lvl1pPr defTabSz="925513">
              <a:defRPr sz="1200" smtClean="0"/>
            </a:lvl1pPr>
          </a:lstStyle>
          <a:p>
            <a:pPr>
              <a:defRPr/>
            </a:pPr>
            <a:endParaRPr lang="en-GB"/>
          </a:p>
        </p:txBody>
      </p:sp>
      <p:sp>
        <p:nvSpPr>
          <p:cNvPr id="58371" name="Rectangle 3"/>
          <p:cNvSpPr>
            <a:spLocks noGrp="1" noChangeArrowheads="1"/>
          </p:cNvSpPr>
          <p:nvPr>
            <p:ph type="dt" sz="quarter" idx="1"/>
          </p:nvPr>
        </p:nvSpPr>
        <p:spPr bwMode="auto">
          <a:xfrm>
            <a:off x="3822700" y="0"/>
            <a:ext cx="29210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t" anchorCtr="0" compatLnSpc="1">
            <a:prstTxWarp prst="textNoShape">
              <a:avLst/>
            </a:prstTxWarp>
          </a:bodyPr>
          <a:lstStyle>
            <a:lvl1pPr algn="r" defTabSz="925513">
              <a:defRPr sz="1200" smtClean="0"/>
            </a:lvl1pPr>
          </a:lstStyle>
          <a:p>
            <a:pPr>
              <a:defRPr/>
            </a:pPr>
            <a:endParaRPr lang="en-GB"/>
          </a:p>
        </p:txBody>
      </p:sp>
      <p:sp>
        <p:nvSpPr>
          <p:cNvPr id="58372" name="Rectangle 4"/>
          <p:cNvSpPr>
            <a:spLocks noGrp="1" noChangeArrowheads="1"/>
          </p:cNvSpPr>
          <p:nvPr>
            <p:ph type="ftr" sz="quarter" idx="2"/>
          </p:nvPr>
        </p:nvSpPr>
        <p:spPr bwMode="auto">
          <a:xfrm>
            <a:off x="0" y="9386888"/>
            <a:ext cx="29210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b" anchorCtr="0" compatLnSpc="1">
            <a:prstTxWarp prst="textNoShape">
              <a:avLst/>
            </a:prstTxWarp>
          </a:bodyPr>
          <a:lstStyle>
            <a:lvl1pPr defTabSz="925513">
              <a:defRPr sz="1200" smtClean="0"/>
            </a:lvl1pPr>
          </a:lstStyle>
          <a:p>
            <a:pPr>
              <a:defRPr/>
            </a:pPr>
            <a:endParaRPr lang="en-GB"/>
          </a:p>
        </p:txBody>
      </p:sp>
      <p:sp>
        <p:nvSpPr>
          <p:cNvPr id="58373" name="Rectangle 5"/>
          <p:cNvSpPr>
            <a:spLocks noGrp="1" noChangeArrowheads="1"/>
          </p:cNvSpPr>
          <p:nvPr>
            <p:ph type="sldNum" sz="quarter" idx="3"/>
          </p:nvPr>
        </p:nvSpPr>
        <p:spPr bwMode="auto">
          <a:xfrm>
            <a:off x="3822700" y="9386888"/>
            <a:ext cx="29210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b" anchorCtr="0" compatLnSpc="1">
            <a:prstTxWarp prst="textNoShape">
              <a:avLst/>
            </a:prstTxWarp>
          </a:bodyPr>
          <a:lstStyle>
            <a:lvl1pPr algn="r" defTabSz="925513">
              <a:defRPr sz="1200" smtClean="0"/>
            </a:lvl1pPr>
          </a:lstStyle>
          <a:p>
            <a:pPr>
              <a:defRPr/>
            </a:pPr>
            <a:fld id="{D8EAABE3-47AF-4838-B5C8-98852C4E5058}" type="slidenum">
              <a:rPr lang="en-GB"/>
              <a:pPr>
                <a:defRPr/>
              </a:pPr>
              <a:t>‹#›</a:t>
            </a:fld>
            <a:endParaRPr lang="en-GB"/>
          </a:p>
        </p:txBody>
      </p:sp>
    </p:spTree>
    <p:extLst>
      <p:ext uri="{BB962C8B-B14F-4D97-AF65-F5344CB8AC3E}">
        <p14:creationId xmlns:p14="http://schemas.microsoft.com/office/powerpoint/2010/main" val="3343902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210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t" anchorCtr="0" compatLnSpc="1">
            <a:prstTxWarp prst="textNoShape">
              <a:avLst/>
            </a:prstTxWarp>
          </a:bodyPr>
          <a:lstStyle>
            <a:lvl1pPr defTabSz="925513">
              <a:defRPr sz="1200" smtClean="0">
                <a:latin typeface="Times New Roman" panose="02020603050405020304" pitchFamily="18" charset="0"/>
              </a:defRPr>
            </a:lvl1pPr>
          </a:lstStyle>
          <a:p>
            <a:pPr>
              <a:defRPr/>
            </a:pPr>
            <a:endParaRPr lang="en-GB"/>
          </a:p>
        </p:txBody>
      </p:sp>
      <p:sp>
        <p:nvSpPr>
          <p:cNvPr id="5123" name="Rectangle 1027"/>
          <p:cNvSpPr>
            <a:spLocks noGrp="1" noChangeArrowheads="1"/>
          </p:cNvSpPr>
          <p:nvPr>
            <p:ph type="dt" idx="1"/>
          </p:nvPr>
        </p:nvSpPr>
        <p:spPr bwMode="auto">
          <a:xfrm>
            <a:off x="3822700" y="0"/>
            <a:ext cx="29210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t" anchorCtr="0" compatLnSpc="1">
            <a:prstTxWarp prst="textNoShape">
              <a:avLst/>
            </a:prstTxWarp>
          </a:bodyPr>
          <a:lstStyle>
            <a:lvl1pPr algn="r" defTabSz="925513">
              <a:defRPr sz="1200" smtClean="0">
                <a:latin typeface="Times New Roman" panose="02020603050405020304" pitchFamily="18" charset="0"/>
              </a:defRPr>
            </a:lvl1pPr>
          </a:lstStyle>
          <a:p>
            <a:pPr>
              <a:defRPr/>
            </a:pPr>
            <a:endParaRPr lang="en-GB"/>
          </a:p>
        </p:txBody>
      </p:sp>
      <p:sp>
        <p:nvSpPr>
          <p:cNvPr id="3076" name="Rectangle 1028"/>
          <p:cNvSpPr>
            <a:spLocks noGrp="1" noRot="1" noChangeAspect="1" noChangeArrowheads="1" noTextEdit="1"/>
          </p:cNvSpPr>
          <p:nvPr>
            <p:ph type="sldImg" idx="2"/>
          </p:nvPr>
        </p:nvSpPr>
        <p:spPr bwMode="auto">
          <a:xfrm>
            <a:off x="903288" y="741363"/>
            <a:ext cx="4940300" cy="37052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898525" y="4692650"/>
            <a:ext cx="4946650" cy="444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1030"/>
          <p:cNvSpPr>
            <a:spLocks noGrp="1" noChangeArrowheads="1"/>
          </p:cNvSpPr>
          <p:nvPr>
            <p:ph type="ftr" sz="quarter" idx="4"/>
          </p:nvPr>
        </p:nvSpPr>
        <p:spPr bwMode="auto">
          <a:xfrm>
            <a:off x="0" y="9386888"/>
            <a:ext cx="29210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b" anchorCtr="0" compatLnSpc="1">
            <a:prstTxWarp prst="textNoShape">
              <a:avLst/>
            </a:prstTxWarp>
          </a:bodyPr>
          <a:lstStyle>
            <a:lvl1pPr defTabSz="925513">
              <a:defRPr sz="1200" smtClean="0">
                <a:latin typeface="Times New Roman" panose="02020603050405020304" pitchFamily="18" charset="0"/>
              </a:defRPr>
            </a:lvl1pPr>
          </a:lstStyle>
          <a:p>
            <a:pPr>
              <a:defRPr/>
            </a:pPr>
            <a:endParaRPr lang="en-GB"/>
          </a:p>
        </p:txBody>
      </p:sp>
      <p:sp>
        <p:nvSpPr>
          <p:cNvPr id="5127" name="Rectangle 1031"/>
          <p:cNvSpPr>
            <a:spLocks noGrp="1" noChangeArrowheads="1"/>
          </p:cNvSpPr>
          <p:nvPr>
            <p:ph type="sldNum" sz="quarter" idx="5"/>
          </p:nvPr>
        </p:nvSpPr>
        <p:spPr bwMode="auto">
          <a:xfrm>
            <a:off x="3822700" y="9386888"/>
            <a:ext cx="29210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56" tIns="46278" rIns="92556" bIns="46278" numCol="1" anchor="b" anchorCtr="0" compatLnSpc="1">
            <a:prstTxWarp prst="textNoShape">
              <a:avLst/>
            </a:prstTxWarp>
          </a:bodyPr>
          <a:lstStyle>
            <a:lvl1pPr algn="r" defTabSz="925513">
              <a:defRPr sz="1200" smtClean="0">
                <a:latin typeface="Times New Roman" panose="02020603050405020304" pitchFamily="18" charset="0"/>
              </a:defRPr>
            </a:lvl1pPr>
          </a:lstStyle>
          <a:p>
            <a:pPr>
              <a:defRPr/>
            </a:pPr>
            <a:fld id="{DADA1C14-A1BA-4075-82B0-CF858FA7CB43}" type="slidenum">
              <a:rPr lang="en-GB"/>
              <a:pPr>
                <a:defRPr/>
              </a:pPr>
              <a:t>‹#›</a:t>
            </a:fld>
            <a:endParaRPr lang="en-GB"/>
          </a:p>
        </p:txBody>
      </p:sp>
    </p:spTree>
    <p:extLst>
      <p:ext uri="{BB962C8B-B14F-4D97-AF65-F5344CB8AC3E}">
        <p14:creationId xmlns:p14="http://schemas.microsoft.com/office/powerpoint/2010/main" val="3472210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8868A4D3-3C7D-4585-85C7-49ED933390CC}" type="slidenum">
              <a:rPr lang="en-GB">
                <a:latin typeface="Times New Roman" panose="02020603050405020304" pitchFamily="18" charset="0"/>
              </a:rPr>
              <a:pPr/>
              <a:t>2</a:t>
            </a:fld>
            <a:endParaRPr lang="en-GB">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354689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11</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430882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12</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106594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13</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550792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14</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12664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15</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797960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16</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469375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17</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436743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659ECD11-16F1-4798-B1ED-8BB4C2D7DF99}" type="slidenum">
              <a:rPr lang="en-GB">
                <a:latin typeface="Times New Roman" panose="02020603050405020304" pitchFamily="18" charset="0"/>
              </a:rPr>
              <a:pPr/>
              <a:t>18</a:t>
            </a:fld>
            <a:endParaRPr lang="en-GB">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441231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EC4F9030-A523-4C31-A7BC-0ED9A105A698}" type="slidenum">
              <a:rPr lang="en-GB">
                <a:latin typeface="Times New Roman" panose="02020603050405020304" pitchFamily="18" charset="0"/>
              </a:rPr>
              <a:pPr/>
              <a:t>3</a:t>
            </a:fld>
            <a:endParaRPr lang="en-GB">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934117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4</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72327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5</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208231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6</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846671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7</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352397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8</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504100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9</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671307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25513">
              <a:defRPr>
                <a:solidFill>
                  <a:schemeClr val="tx1"/>
                </a:solidFill>
                <a:latin typeface="Comic Sans MS" panose="030F0702030302020204" pitchFamily="66" charset="0"/>
              </a:defRPr>
            </a:lvl1pPr>
            <a:lvl2pPr marL="742950" indent="-285750" defTabSz="925513">
              <a:defRPr>
                <a:solidFill>
                  <a:schemeClr val="tx1"/>
                </a:solidFill>
                <a:latin typeface="Comic Sans MS" panose="030F0702030302020204" pitchFamily="66" charset="0"/>
              </a:defRPr>
            </a:lvl2pPr>
            <a:lvl3pPr marL="1143000" indent="-228600" defTabSz="925513">
              <a:defRPr>
                <a:solidFill>
                  <a:schemeClr val="tx1"/>
                </a:solidFill>
                <a:latin typeface="Comic Sans MS" panose="030F0702030302020204" pitchFamily="66" charset="0"/>
              </a:defRPr>
            </a:lvl3pPr>
            <a:lvl4pPr marL="1600200" indent="-228600" defTabSz="925513">
              <a:defRPr>
                <a:solidFill>
                  <a:schemeClr val="tx1"/>
                </a:solidFill>
                <a:latin typeface="Comic Sans MS" panose="030F0702030302020204" pitchFamily="66" charset="0"/>
              </a:defRPr>
            </a:lvl4pPr>
            <a:lvl5pPr marL="2057400" indent="-228600" defTabSz="925513">
              <a:defRPr>
                <a:solidFill>
                  <a:schemeClr val="tx1"/>
                </a:solidFill>
                <a:latin typeface="Comic Sans MS" panose="030F0702030302020204" pitchFamily="66" charset="0"/>
              </a:defRPr>
            </a:lvl5pPr>
            <a:lvl6pPr marL="2514600" indent="-228600" defTabSz="925513" eaLnBrk="0" fontAlgn="base" hangingPunct="0">
              <a:spcBef>
                <a:spcPct val="0"/>
              </a:spcBef>
              <a:spcAft>
                <a:spcPct val="0"/>
              </a:spcAft>
              <a:defRPr>
                <a:solidFill>
                  <a:schemeClr val="tx1"/>
                </a:solidFill>
                <a:latin typeface="Comic Sans MS" panose="030F0702030302020204" pitchFamily="66" charset="0"/>
              </a:defRPr>
            </a:lvl6pPr>
            <a:lvl7pPr marL="2971800" indent="-228600" defTabSz="925513" eaLnBrk="0" fontAlgn="base" hangingPunct="0">
              <a:spcBef>
                <a:spcPct val="0"/>
              </a:spcBef>
              <a:spcAft>
                <a:spcPct val="0"/>
              </a:spcAft>
              <a:defRPr>
                <a:solidFill>
                  <a:schemeClr val="tx1"/>
                </a:solidFill>
                <a:latin typeface="Comic Sans MS" panose="030F0702030302020204" pitchFamily="66" charset="0"/>
              </a:defRPr>
            </a:lvl7pPr>
            <a:lvl8pPr marL="3429000" indent="-228600" defTabSz="925513" eaLnBrk="0" fontAlgn="base" hangingPunct="0">
              <a:spcBef>
                <a:spcPct val="0"/>
              </a:spcBef>
              <a:spcAft>
                <a:spcPct val="0"/>
              </a:spcAft>
              <a:defRPr>
                <a:solidFill>
                  <a:schemeClr val="tx1"/>
                </a:solidFill>
                <a:latin typeface="Comic Sans MS" panose="030F0702030302020204" pitchFamily="66" charset="0"/>
              </a:defRPr>
            </a:lvl8pPr>
            <a:lvl9pPr marL="3886200" indent="-228600" defTabSz="925513" eaLnBrk="0" fontAlgn="base" hangingPunct="0">
              <a:spcBef>
                <a:spcPct val="0"/>
              </a:spcBef>
              <a:spcAft>
                <a:spcPct val="0"/>
              </a:spcAft>
              <a:defRPr>
                <a:solidFill>
                  <a:schemeClr val="tx1"/>
                </a:solidFill>
                <a:latin typeface="Comic Sans MS" panose="030F0702030302020204" pitchFamily="66" charset="0"/>
              </a:defRPr>
            </a:lvl9pPr>
          </a:lstStyle>
          <a:p>
            <a:fld id="{44DC59E9-297C-45B6-B67F-E1100328B0C9}" type="slidenum">
              <a:rPr lang="en-GB">
                <a:latin typeface="Times New Roman" panose="02020603050405020304" pitchFamily="18" charset="0"/>
              </a:rPr>
              <a:pPr/>
              <a:t>10</a:t>
            </a:fld>
            <a:endParaRPr lang="en-GB">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83790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5EBFF8-BAC8-45B5-9DA9-0B77F431A2DB}" type="slidenum">
              <a:rPr lang="en-US" smtClean="0"/>
              <a:pPr>
                <a:defRPr/>
              </a:pPr>
              <a:t>‹#›</a:t>
            </a:fld>
            <a:endParaRPr lang="en-US"/>
          </a:p>
        </p:txBody>
      </p:sp>
    </p:spTree>
    <p:extLst>
      <p:ext uri="{BB962C8B-B14F-4D97-AF65-F5344CB8AC3E}">
        <p14:creationId xmlns:p14="http://schemas.microsoft.com/office/powerpoint/2010/main" val="428734963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61928C-D964-4C50-9A08-F2760B7E6CB5}" type="slidenum">
              <a:rPr lang="en-US" smtClean="0"/>
              <a:pPr>
                <a:defRPr/>
              </a:pPr>
              <a:t>‹#›</a:t>
            </a:fld>
            <a:endParaRPr lang="en-US"/>
          </a:p>
        </p:txBody>
      </p:sp>
    </p:spTree>
    <p:extLst>
      <p:ext uri="{BB962C8B-B14F-4D97-AF65-F5344CB8AC3E}">
        <p14:creationId xmlns:p14="http://schemas.microsoft.com/office/powerpoint/2010/main" val="314472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61928C-D964-4C50-9A08-F2760B7E6CB5}"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5922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61928C-D964-4C50-9A08-F2760B7E6CB5}" type="slidenum">
              <a:rPr lang="en-US" smtClean="0"/>
              <a:pPr>
                <a:defRPr/>
              </a:pPr>
              <a:t>‹#›</a:t>
            </a:fld>
            <a:endParaRPr lang="en-US"/>
          </a:p>
        </p:txBody>
      </p:sp>
    </p:spTree>
    <p:extLst>
      <p:ext uri="{BB962C8B-B14F-4D97-AF65-F5344CB8AC3E}">
        <p14:creationId xmlns:p14="http://schemas.microsoft.com/office/powerpoint/2010/main" val="3439580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61928C-D964-4C50-9A08-F2760B7E6CB5}"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4510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61928C-D964-4C50-9A08-F2760B7E6CB5}" type="slidenum">
              <a:rPr lang="en-US" smtClean="0"/>
              <a:pPr>
                <a:defRPr/>
              </a:pPr>
              <a:t>‹#›</a:t>
            </a:fld>
            <a:endParaRPr lang="en-US"/>
          </a:p>
        </p:txBody>
      </p:sp>
    </p:spTree>
    <p:extLst>
      <p:ext uri="{BB962C8B-B14F-4D97-AF65-F5344CB8AC3E}">
        <p14:creationId xmlns:p14="http://schemas.microsoft.com/office/powerpoint/2010/main" val="1824785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D4D3B6-9D06-4D1D-A5F8-F34B49644E77}" type="slidenum">
              <a:rPr lang="en-US" smtClean="0"/>
              <a:pPr>
                <a:defRPr/>
              </a:pPr>
              <a:t>‹#›</a:t>
            </a:fld>
            <a:endParaRPr lang="en-US"/>
          </a:p>
        </p:txBody>
      </p:sp>
    </p:spTree>
    <p:extLst>
      <p:ext uri="{BB962C8B-B14F-4D97-AF65-F5344CB8AC3E}">
        <p14:creationId xmlns:p14="http://schemas.microsoft.com/office/powerpoint/2010/main" val="1445594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E08550-9076-4EC6-A629-9D8D29FA1360}" type="slidenum">
              <a:rPr lang="en-US" smtClean="0"/>
              <a:pPr>
                <a:defRPr/>
              </a:pPr>
              <a:t>‹#›</a:t>
            </a:fld>
            <a:endParaRPr lang="en-US"/>
          </a:p>
        </p:txBody>
      </p:sp>
    </p:spTree>
    <p:extLst>
      <p:ext uri="{BB962C8B-B14F-4D97-AF65-F5344CB8AC3E}">
        <p14:creationId xmlns:p14="http://schemas.microsoft.com/office/powerpoint/2010/main" val="385549426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5A1AC4-07FA-453D-A402-3968BC010EB8}" type="slidenum">
              <a:rPr lang="en-US" smtClean="0"/>
              <a:pPr>
                <a:defRPr/>
              </a:pPr>
              <a:t>‹#›</a:t>
            </a:fld>
            <a:endParaRPr lang="en-US"/>
          </a:p>
        </p:txBody>
      </p:sp>
    </p:spTree>
    <p:extLst>
      <p:ext uri="{BB962C8B-B14F-4D97-AF65-F5344CB8AC3E}">
        <p14:creationId xmlns:p14="http://schemas.microsoft.com/office/powerpoint/2010/main" val="202403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064CBA4-44F7-48DE-9389-0B2687B67943}" type="slidenum">
              <a:rPr lang="en-US" smtClean="0"/>
              <a:pPr>
                <a:defRPr/>
              </a:pPr>
              <a:t>‹#›</a:t>
            </a:fld>
            <a:endParaRPr lang="en-US"/>
          </a:p>
        </p:txBody>
      </p:sp>
    </p:spTree>
    <p:extLst>
      <p:ext uri="{BB962C8B-B14F-4D97-AF65-F5344CB8AC3E}">
        <p14:creationId xmlns:p14="http://schemas.microsoft.com/office/powerpoint/2010/main" val="37178975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345AFAA-3DBA-4609-AD31-B56CE05BB802}" type="slidenum">
              <a:rPr lang="en-US" smtClean="0"/>
              <a:pPr>
                <a:defRPr/>
              </a:pPr>
              <a:t>‹#›</a:t>
            </a:fld>
            <a:endParaRPr lang="en-US"/>
          </a:p>
        </p:txBody>
      </p:sp>
    </p:spTree>
    <p:extLst>
      <p:ext uri="{BB962C8B-B14F-4D97-AF65-F5344CB8AC3E}">
        <p14:creationId xmlns:p14="http://schemas.microsoft.com/office/powerpoint/2010/main" val="333061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5A88E67-560A-43BA-B615-2B75B4C08230}" type="slidenum">
              <a:rPr lang="en-US" smtClean="0"/>
              <a:pPr>
                <a:defRPr/>
              </a:pPr>
              <a:t>‹#›</a:t>
            </a:fld>
            <a:endParaRPr lang="en-US"/>
          </a:p>
        </p:txBody>
      </p:sp>
    </p:spTree>
    <p:extLst>
      <p:ext uri="{BB962C8B-B14F-4D97-AF65-F5344CB8AC3E}">
        <p14:creationId xmlns:p14="http://schemas.microsoft.com/office/powerpoint/2010/main" val="228159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F149170-A026-4340-813F-933B8A2AC31F}" type="slidenum">
              <a:rPr lang="en-US" smtClean="0"/>
              <a:pPr>
                <a:defRPr/>
              </a:pPr>
              <a:t>‹#›</a:t>
            </a:fld>
            <a:endParaRPr lang="en-US"/>
          </a:p>
        </p:txBody>
      </p:sp>
    </p:spTree>
    <p:extLst>
      <p:ext uri="{BB962C8B-B14F-4D97-AF65-F5344CB8AC3E}">
        <p14:creationId xmlns:p14="http://schemas.microsoft.com/office/powerpoint/2010/main" val="401204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EC479D9-63A5-40A0-AEAC-231FE74C95ED}" type="slidenum">
              <a:rPr lang="en-US" smtClean="0"/>
              <a:pPr>
                <a:defRPr/>
              </a:pPr>
              <a:t>‹#›</a:t>
            </a:fld>
            <a:endParaRPr lang="en-US"/>
          </a:p>
        </p:txBody>
      </p:sp>
    </p:spTree>
    <p:extLst>
      <p:ext uri="{BB962C8B-B14F-4D97-AF65-F5344CB8AC3E}">
        <p14:creationId xmlns:p14="http://schemas.microsoft.com/office/powerpoint/2010/main" val="352766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E7FD161-B142-4660-9733-8C4BDC57B818}" type="slidenum">
              <a:rPr lang="en-US" smtClean="0"/>
              <a:pPr>
                <a:defRPr/>
              </a:pPr>
              <a:t>‹#›</a:t>
            </a:fld>
            <a:endParaRPr lang="en-US"/>
          </a:p>
        </p:txBody>
      </p:sp>
    </p:spTree>
    <p:extLst>
      <p:ext uri="{BB962C8B-B14F-4D97-AF65-F5344CB8AC3E}">
        <p14:creationId xmlns:p14="http://schemas.microsoft.com/office/powerpoint/2010/main" val="155432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ACFC45F-8948-4D50-A194-CCE09E738594}" type="slidenum">
              <a:rPr lang="en-US" smtClean="0"/>
              <a:pPr>
                <a:defRPr/>
              </a:pPr>
              <a:t>‹#›</a:t>
            </a:fld>
            <a:endParaRPr lang="en-US"/>
          </a:p>
        </p:txBody>
      </p:sp>
    </p:spTree>
    <p:extLst>
      <p:ext uri="{BB962C8B-B14F-4D97-AF65-F5344CB8AC3E}">
        <p14:creationId xmlns:p14="http://schemas.microsoft.com/office/powerpoint/2010/main" val="175878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AA61928C-D964-4C50-9A08-F2760B7E6CB5}" type="slidenum">
              <a:rPr lang="en-US" smtClean="0"/>
              <a:pPr>
                <a:defRPr/>
              </a:pPr>
              <a:t>‹#›</a:t>
            </a:fld>
            <a:endParaRPr lang="en-US"/>
          </a:p>
        </p:txBody>
      </p:sp>
    </p:spTree>
    <p:extLst>
      <p:ext uri="{BB962C8B-B14F-4D97-AF65-F5344CB8AC3E}">
        <p14:creationId xmlns:p14="http://schemas.microsoft.com/office/powerpoint/2010/main" val="4111117033"/>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berdeenshire.gov.uk/schools/parents-carers/assistance/school-clothing-gran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tx1"/>
                </a:solidFill>
              </a:rPr>
              <a:t> </a:t>
            </a:r>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15816" y="980728"/>
            <a:ext cx="2875457" cy="1800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7E8EA23E-2E06-4356-B605-34B98B312F99}"/>
              </a:ext>
            </a:extLst>
          </p:cNvPr>
          <p:cNvSpPr txBox="1"/>
          <p:nvPr/>
        </p:nvSpPr>
        <p:spPr>
          <a:xfrm>
            <a:off x="2876152" y="3013501"/>
            <a:ext cx="2954783" cy="830997"/>
          </a:xfrm>
          <a:prstGeom prst="rect">
            <a:avLst/>
          </a:prstGeom>
          <a:noFill/>
        </p:spPr>
        <p:txBody>
          <a:bodyPr wrap="none" rtlCol="0">
            <a:spAutoFit/>
          </a:bodyPr>
          <a:lstStyle/>
          <a:p>
            <a:pPr algn="ctr"/>
            <a:r>
              <a:rPr lang="en-GB" sz="2400" dirty="0">
                <a:latin typeface="Copperplate Gothic Bold" panose="020E0705020206020404" pitchFamily="34" charset="0"/>
              </a:rPr>
              <a:t>Uniform Update</a:t>
            </a:r>
          </a:p>
          <a:p>
            <a:pPr algn="ctr"/>
            <a:r>
              <a:rPr lang="en-GB" sz="2400" dirty="0">
                <a:latin typeface="Copperplate Gothic Bold" panose="020E0705020206020404" pitchFamily="34" charset="0"/>
              </a:rPr>
              <a:t>January 2018</a:t>
            </a:r>
          </a:p>
        </p:txBody>
      </p:sp>
    </p:spTree>
    <p:extLst>
      <p:ext uri="{BB962C8B-B14F-4D97-AF65-F5344CB8AC3E}">
        <p14:creationId xmlns:p14="http://schemas.microsoft.com/office/powerpoint/2010/main" val="229853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lnSpcReduction="10000"/>
          </a:bodyPr>
          <a:lstStyle/>
          <a:p>
            <a:pPr>
              <a:buNone/>
            </a:pPr>
            <a:r>
              <a:rPr lang="en-GB" dirty="0">
                <a:solidFill>
                  <a:schemeClr val="tx1"/>
                </a:solidFill>
                <a:latin typeface="Arial" panose="020B0604020202020204" pitchFamily="34" charset="0"/>
                <a:cs typeface="Arial" panose="020B0604020202020204" pitchFamily="34" charset="0"/>
              </a:rPr>
              <a:t>Q: What happens to S4/5s who are not sure they are returning? Will they be able to buy a uniform after Summer? </a:t>
            </a:r>
          </a:p>
          <a:p>
            <a:pPr>
              <a:buNone/>
            </a:pPr>
            <a:r>
              <a:rPr lang="en-GB" dirty="0">
                <a:solidFill>
                  <a:schemeClr val="tx1"/>
                </a:solidFill>
                <a:latin typeface="Arial" panose="020B0604020202020204" pitchFamily="34" charset="0"/>
                <a:cs typeface="Arial" panose="020B0604020202020204" pitchFamily="34" charset="0"/>
              </a:rPr>
              <a:t>A: Yes, this should be fine – sizing can be done before the holidays, and orders placed after as needed.</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Q: </a:t>
            </a:r>
            <a:r>
              <a:rPr lang="en-GB" dirty="0">
                <a:solidFill>
                  <a:schemeClr val="tx1"/>
                </a:solidFill>
                <a:latin typeface="Arial" panose="020B0604020202020204" pitchFamily="34" charset="0"/>
                <a:cs typeface="Arial" panose="020B0604020202020204" pitchFamily="34" charset="0"/>
              </a:rPr>
              <a:t>Can black trainers have a white sole? </a:t>
            </a:r>
          </a:p>
          <a:p>
            <a:pPr>
              <a:buNone/>
            </a:pPr>
            <a:r>
              <a:rPr lang="en-GB" dirty="0">
                <a:solidFill>
                  <a:schemeClr val="tx1"/>
                </a:solidFill>
                <a:latin typeface="Arial" panose="020B0604020202020204" pitchFamily="34" charset="0"/>
                <a:cs typeface="Arial" panose="020B0604020202020204" pitchFamily="34" charset="0"/>
              </a:rPr>
              <a:t>A: Yes.</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rPr>
              <a:t>Q: Do tights always have to be worn with a skirt? </a:t>
            </a:r>
          </a:p>
          <a:p>
            <a:pPr>
              <a:buNone/>
            </a:pPr>
            <a:r>
              <a:rPr lang="en-GB" dirty="0">
                <a:solidFill>
                  <a:schemeClr val="tx1"/>
                </a:solidFill>
                <a:latin typeface="Arial" panose="020B0604020202020204" pitchFamily="34" charset="0"/>
                <a:cs typeface="Arial" panose="020B0604020202020204" pitchFamily="34" charset="0"/>
              </a:rPr>
              <a:t>A: No, tights do not have to be worn. </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rPr>
              <a:t>Q: What colour socks or tights? </a:t>
            </a:r>
          </a:p>
          <a:p>
            <a:pPr>
              <a:buNone/>
            </a:pPr>
            <a:r>
              <a:rPr lang="en-GB" dirty="0">
                <a:solidFill>
                  <a:schemeClr val="tx1"/>
                </a:solidFill>
                <a:latin typeface="Arial" panose="020B0604020202020204" pitchFamily="34" charset="0"/>
                <a:cs typeface="Arial" panose="020B0604020202020204" pitchFamily="34" charset="0"/>
              </a:rPr>
              <a:t>A: We would imagine that most pupils will opt for black or white socks, and black or flesh-coloured tights. We would discourage the wearing of brightly-coloured or patterned tights.</a:t>
            </a:r>
          </a:p>
          <a:p>
            <a:pPr>
              <a:buNone/>
            </a:pPr>
            <a:endParaRPr lang="en-GB" dirty="0"/>
          </a:p>
          <a:p>
            <a:pPr>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3346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lnSpcReduction="10000"/>
          </a:bodyPr>
          <a:lstStyle/>
          <a:p>
            <a:pPr>
              <a:buNone/>
            </a:pPr>
            <a:r>
              <a:rPr lang="en-GB" dirty="0">
                <a:solidFill>
                  <a:schemeClr val="tx1"/>
                </a:solidFill>
                <a:latin typeface="Arial" panose="020B0604020202020204" pitchFamily="34" charset="0"/>
                <a:cs typeface="Arial" panose="020B0604020202020204" pitchFamily="34" charset="0"/>
              </a:rPr>
              <a:t>Q: Can we wear knee socks with a skirt in the Summer? </a:t>
            </a:r>
          </a:p>
          <a:p>
            <a:pPr>
              <a:buNone/>
            </a:pPr>
            <a:r>
              <a:rPr lang="en-GB" dirty="0">
                <a:solidFill>
                  <a:schemeClr val="tx1"/>
                </a:solidFill>
                <a:latin typeface="Arial" panose="020B0604020202020204" pitchFamily="34" charset="0"/>
                <a:cs typeface="Arial" panose="020B0604020202020204" pitchFamily="34" charset="0"/>
              </a:rPr>
              <a:t>A: Yes, but as with the earlier answer re socks/tights, we would ask that these are plain, not patterned/brightly-coloured.</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rPr>
              <a:t>Q: Will there be any new rules about bags? </a:t>
            </a:r>
          </a:p>
          <a:p>
            <a:pPr>
              <a:buNone/>
            </a:pPr>
            <a:r>
              <a:rPr lang="en-GB" dirty="0">
                <a:solidFill>
                  <a:schemeClr val="tx1"/>
                </a:solidFill>
                <a:latin typeface="Arial" panose="020B0604020202020204" pitchFamily="34" charset="0"/>
                <a:cs typeface="Arial" panose="020B0604020202020204" pitchFamily="34" charset="0"/>
              </a:rPr>
              <a:t>A: No changes here.</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rPr>
              <a:t>Q: If pupils choose not to have a blazer, do we have to have a jumper? Where would the badge go if we don’t have a blazer or a jumper? </a:t>
            </a:r>
          </a:p>
          <a:p>
            <a:pPr>
              <a:buNone/>
            </a:pPr>
            <a:r>
              <a:rPr lang="en-GB" dirty="0">
                <a:solidFill>
                  <a:schemeClr val="tx1"/>
                </a:solidFill>
                <a:latin typeface="Arial" panose="020B0604020202020204" pitchFamily="34" charset="0"/>
                <a:cs typeface="Arial" panose="020B0604020202020204" pitchFamily="34" charset="0"/>
              </a:rPr>
              <a:t>A: Given the variable temperatures around the school building, we would recommend that pupils are equipped with layers to mitigate against this! Further to this, we recognise that warm temperatures might mean pupils are more comfortable sometimes in shirts/blouses – in which case, if Option B is chosen, the tie would become the uniform identifier.</a:t>
            </a:r>
          </a:p>
          <a:p>
            <a:pPr>
              <a:buNone/>
            </a:pPr>
            <a:endParaRPr lang="en-GB" dirty="0"/>
          </a:p>
          <a:p>
            <a:pPr>
              <a:buNone/>
            </a:pPr>
            <a:endParaRPr lang="en-GB" dirty="0"/>
          </a:p>
          <a:p>
            <a:pPr>
              <a:buNone/>
            </a:pPr>
            <a:endParaRPr lang="en-GB" dirty="0"/>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9664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a:bodyPr>
          <a:lstStyle/>
          <a:p>
            <a:pPr>
              <a:buNone/>
            </a:pPr>
            <a:r>
              <a:rPr lang="en-GB" dirty="0">
                <a:solidFill>
                  <a:schemeClr val="tx1"/>
                </a:solidFill>
                <a:latin typeface="Arial" panose="020B0604020202020204" pitchFamily="34" charset="0"/>
                <a:cs typeface="Arial" panose="020B0604020202020204" pitchFamily="34" charset="0"/>
              </a:rPr>
              <a:t>Q: If we are buying our own blazer, are there specifications to what it needs to have? </a:t>
            </a:r>
            <a:r>
              <a:rPr lang="en-GB">
                <a:solidFill>
                  <a:schemeClr val="tx1"/>
                </a:solidFill>
                <a:latin typeface="Arial" panose="020B0604020202020204" pitchFamily="34" charset="0"/>
                <a:cs typeface="Arial" panose="020B0604020202020204" pitchFamily="34" charset="0"/>
              </a:rPr>
              <a:t>Buttons/pockets </a:t>
            </a:r>
            <a:r>
              <a:rPr lang="en-GB" dirty="0">
                <a:solidFill>
                  <a:schemeClr val="tx1"/>
                </a:solidFill>
                <a:latin typeface="Arial" panose="020B0604020202020204" pitchFamily="34" charset="0"/>
                <a:cs typeface="Arial" panose="020B0604020202020204" pitchFamily="34" charset="0"/>
              </a:rPr>
              <a:t>etc. </a:t>
            </a:r>
          </a:p>
          <a:p>
            <a:pPr>
              <a:buNone/>
            </a:pPr>
            <a:r>
              <a:rPr lang="en-GB" dirty="0">
                <a:solidFill>
                  <a:schemeClr val="tx1"/>
                </a:solidFill>
                <a:latin typeface="Arial" panose="020B0604020202020204" pitchFamily="34" charset="0"/>
                <a:cs typeface="Arial" panose="020B0604020202020204" pitchFamily="34" charset="0"/>
              </a:rPr>
              <a:t>A: No, but we would recommend taking a look at the blazer available through our agreed supplier, to ensure you get a close match. Any blazer would be expected to be a recognised ‘school blazer’ style, and not simply a jacket. This blazer (and indeed the supplier) have been chosen in part because of their value-for-money, so this is worth considering before sourcing elsewhere. </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rPr>
              <a:t>Q: Is there an option for wearing a tie with a polo shirt? Is there an option for an amalgamation of both uniform options? </a:t>
            </a:r>
          </a:p>
          <a:p>
            <a:pPr>
              <a:buNone/>
            </a:pPr>
            <a:r>
              <a:rPr lang="en-GB" dirty="0">
                <a:solidFill>
                  <a:schemeClr val="tx1"/>
                </a:solidFill>
                <a:latin typeface="Arial" panose="020B0604020202020204" pitchFamily="34" charset="0"/>
                <a:cs typeface="Arial" panose="020B0604020202020204" pitchFamily="34" charset="0"/>
              </a:rPr>
              <a:t>A: There will not be any amalgamation of the two Options, however, collared shirts/blouses which are made from softer, jersey-style fabric will be permitted.</a:t>
            </a:r>
          </a:p>
          <a:p>
            <a:pPr>
              <a:buNone/>
            </a:pPr>
            <a:endParaRPr lang="en-GB" dirty="0"/>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4042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a:bodyPr>
          <a:lstStyle/>
          <a:p>
            <a:pPr marL="0" indent="0">
              <a:buNone/>
            </a:pPr>
            <a:r>
              <a:rPr lang="en-GB" dirty="0">
                <a:solidFill>
                  <a:schemeClr val="tx1"/>
                </a:solidFill>
                <a:latin typeface="Arial" panose="020B0604020202020204" pitchFamily="34" charset="0"/>
                <a:cs typeface="Arial" panose="020B0604020202020204" pitchFamily="34" charset="0"/>
              </a:rPr>
              <a:t>Q: Are some staff going to start dressing more smartly if we have to? </a:t>
            </a:r>
          </a:p>
          <a:p>
            <a:pPr marL="0" indent="0">
              <a:buNone/>
            </a:pPr>
            <a:r>
              <a:rPr lang="en-GB" dirty="0">
                <a:solidFill>
                  <a:schemeClr val="tx1"/>
                </a:solidFill>
                <a:latin typeface="Arial" panose="020B0604020202020204" pitchFamily="34" charset="0"/>
                <a:cs typeface="Arial" panose="020B0604020202020204" pitchFamily="34" charset="0"/>
              </a:rPr>
              <a:t>A: As Aberdeenshire Council employees, all staff must follow    ‘Clothing in the workplace – Guiding principles’, from which the most relevant sections have been extracted below:</a:t>
            </a:r>
          </a:p>
          <a:p>
            <a:pPr lvl="0"/>
            <a:r>
              <a:rPr lang="en-GB" dirty="0">
                <a:solidFill>
                  <a:schemeClr val="tx1"/>
                </a:solidFill>
                <a:latin typeface="Arial" panose="020B0604020202020204" pitchFamily="34" charset="0"/>
                <a:cs typeface="Arial" panose="020B0604020202020204" pitchFamily="34" charset="0"/>
              </a:rPr>
              <a:t>Individuals should always present themselves in a manner which illustrates the professional approach of the Council  </a:t>
            </a:r>
          </a:p>
          <a:p>
            <a:pPr lvl="0"/>
            <a:r>
              <a:rPr lang="en-GB" dirty="0">
                <a:solidFill>
                  <a:schemeClr val="tx1"/>
                </a:solidFill>
                <a:latin typeface="Arial" panose="020B0604020202020204" pitchFamily="34" charset="0"/>
                <a:cs typeface="Arial" panose="020B0604020202020204" pitchFamily="34" charset="0"/>
              </a:rPr>
              <a:t>We should be smart at all times, whilst ensuring that the choice of clothing is appropriate to Aberdeenshire’s professional working environment. </a:t>
            </a:r>
          </a:p>
          <a:p>
            <a:pPr lvl="0"/>
            <a:r>
              <a:rPr lang="en-GB" dirty="0">
                <a:solidFill>
                  <a:schemeClr val="tx1"/>
                </a:solidFill>
                <a:latin typeface="Arial" panose="020B0604020202020204" pitchFamily="34" charset="0"/>
                <a:cs typeface="Arial" panose="020B0604020202020204" pitchFamily="34" charset="0"/>
              </a:rPr>
              <a:t>Where a job requires safety clothing or a specific uniform it should always be worn.</a:t>
            </a: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6136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a:bodyPr>
          <a:lstStyle/>
          <a:p>
            <a:pPr>
              <a:buNone/>
            </a:pPr>
            <a:r>
              <a:rPr lang="en-GB" dirty="0">
                <a:solidFill>
                  <a:schemeClr val="tx1"/>
                </a:solidFill>
                <a:latin typeface="Arial" panose="020B0604020202020204" pitchFamily="34" charset="0"/>
                <a:cs typeface="Arial" panose="020B0604020202020204" pitchFamily="34" charset="0"/>
              </a:rPr>
              <a:t>Q: Will we sit exams in uniform? </a:t>
            </a:r>
          </a:p>
          <a:p>
            <a:pPr>
              <a:buNone/>
            </a:pPr>
            <a:r>
              <a:rPr lang="en-GB" dirty="0">
                <a:solidFill>
                  <a:schemeClr val="tx1"/>
                </a:solidFill>
                <a:latin typeface="Arial" panose="020B0604020202020204" pitchFamily="34" charset="0"/>
                <a:cs typeface="Arial" panose="020B0604020202020204" pitchFamily="34" charset="0"/>
              </a:rPr>
              <a:t>A: Yes, in line with other schools.</a:t>
            </a:r>
          </a:p>
          <a:p>
            <a:pPr>
              <a:buNone/>
            </a:pPr>
            <a:endParaRPr lang="en-GB" dirty="0">
              <a:solidFill>
                <a:schemeClr val="tx1"/>
              </a:solidFill>
              <a:latin typeface="Arial" panose="020B0604020202020204" pitchFamily="34" charset="0"/>
              <a:cs typeface="Arial" panose="020B0604020202020204" pitchFamily="34" charset="0"/>
            </a:endParaRPr>
          </a:p>
          <a:p>
            <a:pPr marL="0" indent="0">
              <a:buNone/>
            </a:pPr>
            <a:r>
              <a:rPr lang="en-GB" dirty="0">
                <a:solidFill>
                  <a:schemeClr val="tx1"/>
                </a:solidFill>
                <a:latin typeface="Arial" panose="020B0604020202020204" pitchFamily="34" charset="0"/>
                <a:cs typeface="Arial" panose="020B0604020202020204" pitchFamily="34" charset="0"/>
              </a:rPr>
              <a:t>Q: Can we wear our black school trainers for P.E? </a:t>
            </a:r>
          </a:p>
          <a:p>
            <a:pPr marL="0" indent="0">
              <a:buNone/>
            </a:pPr>
            <a:r>
              <a:rPr lang="en-GB" dirty="0">
                <a:solidFill>
                  <a:schemeClr val="tx1"/>
                </a:solidFill>
                <a:latin typeface="Arial" panose="020B0604020202020204" pitchFamily="34" charset="0"/>
                <a:cs typeface="Arial" panose="020B0604020202020204" pitchFamily="34" charset="0"/>
              </a:rPr>
              <a:t>A: No – as currently, the requirement will be for different, suitable footwear for P.E. </a:t>
            </a:r>
          </a:p>
          <a:p>
            <a:pPr marL="0" indent="0">
              <a:buNone/>
            </a:pPr>
            <a:r>
              <a:rPr lang="en-GB" dirty="0">
                <a:solidFill>
                  <a:schemeClr val="tx1"/>
                </a:solidFill>
                <a:latin typeface="Arial" panose="020B0604020202020204" pitchFamily="34" charset="0"/>
                <a:cs typeface="Arial" panose="020B0604020202020204" pitchFamily="34" charset="0"/>
              </a:rPr>
              <a:t> </a:t>
            </a:r>
          </a:p>
          <a:p>
            <a:pPr marL="0" indent="0">
              <a:buNone/>
            </a:pPr>
            <a:r>
              <a:rPr lang="en-GB" dirty="0">
                <a:solidFill>
                  <a:schemeClr val="tx1"/>
                </a:solidFill>
                <a:latin typeface="Arial" panose="020B0604020202020204" pitchFamily="34" charset="0"/>
                <a:cs typeface="Arial" panose="020B0604020202020204" pitchFamily="34" charset="0"/>
              </a:rPr>
              <a:t>Q: Where is the place for the school hoodies now? </a:t>
            </a:r>
          </a:p>
          <a:p>
            <a:pPr marL="0" indent="0">
              <a:buNone/>
            </a:pPr>
            <a:r>
              <a:rPr lang="en-GB" dirty="0">
                <a:solidFill>
                  <a:schemeClr val="tx1"/>
                </a:solidFill>
                <a:latin typeface="Arial" panose="020B0604020202020204" pitchFamily="34" charset="0"/>
                <a:cs typeface="Arial" panose="020B0604020202020204" pitchFamily="34" charset="0"/>
              </a:rPr>
              <a:t>A:These could be worn in P.E. when suitable, or when representing the school in sporting or team events, or on certain excursions. </a:t>
            </a:r>
          </a:p>
          <a:p>
            <a:pPr marL="0" indent="0">
              <a:buNone/>
            </a:pPr>
            <a:r>
              <a:rPr lang="en-GB" dirty="0">
                <a:solidFill>
                  <a:schemeClr val="tx1"/>
                </a:solidFill>
                <a:latin typeface="Arial" panose="020B0604020202020204" pitchFamily="34" charset="0"/>
                <a:cs typeface="Arial" panose="020B0604020202020204" pitchFamily="34" charset="0"/>
              </a:rPr>
              <a:t> </a:t>
            </a:r>
          </a:p>
          <a:p>
            <a:pPr>
              <a:buNone/>
            </a:pPr>
            <a:endParaRPr lang="en-GB" dirty="0"/>
          </a:p>
          <a:p>
            <a:pPr>
              <a:buNone/>
            </a:pPr>
            <a:endParaRPr lang="en-GB" dirty="0"/>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675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fontScale="92500" lnSpcReduction="20000"/>
          </a:bodyPr>
          <a:lstStyle/>
          <a:p>
            <a:pPr marL="0" indent="0">
              <a:buNone/>
            </a:pPr>
            <a:r>
              <a:rPr lang="en-GB" sz="1900" dirty="0">
                <a:solidFill>
                  <a:schemeClr val="tx1"/>
                </a:solidFill>
                <a:latin typeface="Arial" panose="020B0604020202020204" pitchFamily="34" charset="0"/>
                <a:cs typeface="Arial" panose="020B0604020202020204" pitchFamily="34" charset="0"/>
              </a:rPr>
              <a:t>Q: Do we have to wear uniform if we have P.E. p1? </a:t>
            </a:r>
          </a:p>
          <a:p>
            <a:pPr marL="0" indent="0">
              <a:buNone/>
            </a:pPr>
            <a:r>
              <a:rPr lang="en-GB" sz="1900" dirty="0">
                <a:solidFill>
                  <a:schemeClr val="tx1"/>
                </a:solidFill>
                <a:latin typeface="Arial" panose="020B0604020202020204" pitchFamily="34" charset="0"/>
                <a:cs typeface="Arial" panose="020B0604020202020204" pitchFamily="34" charset="0"/>
              </a:rPr>
              <a:t>A: Yes, because the day begins with Registration at 9am. </a:t>
            </a:r>
          </a:p>
          <a:p>
            <a:pPr marL="0" indent="0">
              <a:buNone/>
            </a:pPr>
            <a:r>
              <a:rPr lang="en-GB" sz="1900" dirty="0">
                <a:solidFill>
                  <a:schemeClr val="tx1"/>
                </a:solidFill>
                <a:latin typeface="Arial" panose="020B0604020202020204" pitchFamily="34" charset="0"/>
                <a:cs typeface="Arial" panose="020B0604020202020204" pitchFamily="34" charset="0"/>
              </a:rPr>
              <a:t> </a:t>
            </a:r>
          </a:p>
          <a:p>
            <a:pPr marL="0" indent="0">
              <a:buNone/>
            </a:pPr>
            <a:r>
              <a:rPr lang="en-GB" sz="1900" dirty="0">
                <a:solidFill>
                  <a:schemeClr val="tx1"/>
                </a:solidFill>
                <a:latin typeface="Arial" panose="020B0604020202020204" pitchFamily="34" charset="0"/>
                <a:cs typeface="Arial" panose="020B0604020202020204" pitchFamily="34" charset="0"/>
              </a:rPr>
              <a:t>Q: Can we go home in P.E. clothes if we have P.E. p4?</a:t>
            </a:r>
          </a:p>
          <a:p>
            <a:pPr marL="0" indent="0">
              <a:buNone/>
            </a:pPr>
            <a:r>
              <a:rPr lang="en-GB" sz="1900" dirty="0">
                <a:solidFill>
                  <a:schemeClr val="tx1"/>
                </a:solidFill>
                <a:latin typeface="Arial" panose="020B0604020202020204" pitchFamily="34" charset="0"/>
                <a:cs typeface="Arial" panose="020B0604020202020204" pitchFamily="34" charset="0"/>
              </a:rPr>
              <a:t>A: Yes, pupils may go home in P.E. kit from p.4 classes if they wish.</a:t>
            </a:r>
          </a:p>
          <a:p>
            <a:pPr marL="0" indent="0">
              <a:buNone/>
            </a:pPr>
            <a:r>
              <a:rPr lang="en-GB" sz="1900" dirty="0">
                <a:solidFill>
                  <a:schemeClr val="tx1"/>
                </a:solidFill>
                <a:latin typeface="Arial" panose="020B0604020202020204" pitchFamily="34" charset="0"/>
                <a:cs typeface="Arial" panose="020B0604020202020204" pitchFamily="34" charset="0"/>
              </a:rPr>
              <a:t> </a:t>
            </a:r>
          </a:p>
          <a:p>
            <a:pPr marL="0" indent="0">
              <a:buNone/>
            </a:pPr>
            <a:r>
              <a:rPr lang="en-GB" sz="1900" dirty="0">
                <a:solidFill>
                  <a:schemeClr val="tx1"/>
                </a:solidFill>
                <a:latin typeface="Arial" panose="020B0604020202020204" pitchFamily="34" charset="0"/>
                <a:cs typeface="Arial" panose="020B0604020202020204" pitchFamily="34" charset="0"/>
              </a:rPr>
              <a:t>Q: Is P.E. going to have a specific uniform?</a:t>
            </a:r>
          </a:p>
          <a:p>
            <a:pPr marL="0" indent="0">
              <a:buNone/>
            </a:pPr>
            <a:r>
              <a:rPr lang="en-GB" sz="1900" dirty="0">
                <a:solidFill>
                  <a:schemeClr val="tx1"/>
                </a:solidFill>
                <a:latin typeface="Arial" panose="020B0604020202020204" pitchFamily="34" charset="0"/>
                <a:cs typeface="Arial" panose="020B0604020202020204" pitchFamily="34" charset="0"/>
              </a:rPr>
              <a:t>A: A P.E. uniform might be a good idea as we move to Houses, and indeed for </a:t>
            </a:r>
            <a:r>
              <a:rPr lang="en-GB" sz="1900" dirty="0" err="1">
                <a:solidFill>
                  <a:schemeClr val="tx1"/>
                </a:solidFill>
                <a:latin typeface="Arial" panose="020B0604020202020204" pitchFamily="34" charset="0"/>
                <a:cs typeface="Arial" panose="020B0604020202020204" pitchFamily="34" charset="0"/>
              </a:rPr>
              <a:t>Interhouse</a:t>
            </a:r>
            <a:r>
              <a:rPr lang="en-GB" sz="1900" dirty="0">
                <a:solidFill>
                  <a:schemeClr val="tx1"/>
                </a:solidFill>
                <a:latin typeface="Arial" panose="020B0604020202020204" pitchFamily="34" charset="0"/>
                <a:cs typeface="Arial" panose="020B0604020202020204" pitchFamily="34" charset="0"/>
              </a:rPr>
              <a:t> events!  P.E. staff support the idea of house kit (t-shirt) but it is not crucial at this point.</a:t>
            </a:r>
          </a:p>
          <a:p>
            <a:pPr marL="0" indent="0">
              <a:buNone/>
            </a:pPr>
            <a:r>
              <a:rPr lang="en-GB" sz="1900" dirty="0">
                <a:solidFill>
                  <a:schemeClr val="tx1"/>
                </a:solidFill>
                <a:latin typeface="Arial" panose="020B0604020202020204" pitchFamily="34" charset="0"/>
                <a:cs typeface="Arial" panose="020B0604020202020204" pitchFamily="34" charset="0"/>
              </a:rPr>
              <a:t> </a:t>
            </a:r>
          </a:p>
          <a:p>
            <a:pPr marL="0" indent="0">
              <a:buNone/>
            </a:pPr>
            <a:r>
              <a:rPr lang="en-GB" sz="1900" dirty="0">
                <a:solidFill>
                  <a:schemeClr val="tx1"/>
                </a:solidFill>
                <a:latin typeface="Arial" panose="020B0604020202020204" pitchFamily="34" charset="0"/>
                <a:cs typeface="Arial" panose="020B0604020202020204" pitchFamily="34" charset="0"/>
              </a:rPr>
              <a:t>Q: Can we still wear leggings in P.E? </a:t>
            </a:r>
          </a:p>
          <a:p>
            <a:pPr marL="0" indent="0">
              <a:buNone/>
            </a:pPr>
            <a:r>
              <a:rPr lang="en-GB" sz="1900" dirty="0">
                <a:solidFill>
                  <a:schemeClr val="tx1"/>
                </a:solidFill>
                <a:latin typeface="Arial" panose="020B0604020202020204" pitchFamily="34" charset="0"/>
                <a:cs typeface="Arial" panose="020B0604020202020204" pitchFamily="34" charset="0"/>
              </a:rPr>
              <a:t>A: Yes, leggings may still be worn as part of P.E. kit but, as currently, it needs to be sportswear leggings due to certain leggings becoming transparent when stretched. Additionally, they should be in line with our kit/H&amp;S requirements. </a:t>
            </a:r>
          </a:p>
          <a:p>
            <a:pPr>
              <a:buNone/>
            </a:pPr>
            <a:endParaRPr lang="en-GB" sz="1900" dirty="0">
              <a:solidFill>
                <a:schemeClr val="tx1"/>
              </a:solidFill>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590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lnSpcReduction="10000"/>
          </a:bodyPr>
          <a:lstStyle/>
          <a:p>
            <a:pPr marL="0" indent="0">
              <a:buNone/>
            </a:pPr>
            <a:r>
              <a:rPr lang="en-GB" dirty="0">
                <a:solidFill>
                  <a:schemeClr val="tx1"/>
                </a:solidFill>
                <a:latin typeface="Arial" panose="020B0604020202020204" pitchFamily="34" charset="0"/>
                <a:cs typeface="Arial" panose="020B0604020202020204" pitchFamily="34" charset="0"/>
              </a:rPr>
              <a:t>Q: What would the tie look like?</a:t>
            </a:r>
          </a:p>
          <a:p>
            <a:pPr marL="0" indent="0">
              <a:buNone/>
            </a:pPr>
            <a:r>
              <a:rPr lang="en-GB" dirty="0">
                <a:solidFill>
                  <a:schemeClr val="tx1"/>
                </a:solidFill>
                <a:latin typeface="Arial" panose="020B0604020202020204" pitchFamily="34" charset="0"/>
                <a:cs typeface="Arial" panose="020B0604020202020204" pitchFamily="34" charset="0"/>
              </a:rPr>
              <a:t>A: Our supplier is currently working on designs featuring either a striped or checked pattern. The tie would include the four main colours in our school badge – light blue, dark blue, green and purple, and these will each be allocated to one of the guidance Houses, too.</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rPr>
              <a:t>Q: What will be considered "non-branded shoes"?</a:t>
            </a:r>
          </a:p>
          <a:p>
            <a:pPr>
              <a:buNone/>
            </a:pPr>
            <a:r>
              <a:rPr lang="en-GB" dirty="0">
                <a:solidFill>
                  <a:schemeClr val="tx1"/>
                </a:solidFill>
                <a:latin typeface="Arial" panose="020B0604020202020204" pitchFamily="34" charset="0"/>
                <a:cs typeface="Arial" panose="020B0604020202020204" pitchFamily="34" charset="0"/>
              </a:rPr>
              <a:t>A: All brands of footwear will be allowed, but we’d just want these to be as plain as possible.</a:t>
            </a: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Q: </a:t>
            </a:r>
            <a:r>
              <a:rPr lang="en-GB" dirty="0">
                <a:solidFill>
                  <a:schemeClr val="tx1"/>
                </a:solidFill>
                <a:latin typeface="Arial" panose="020B0604020202020204" pitchFamily="34" charset="0"/>
                <a:cs typeface="Arial" panose="020B0604020202020204" pitchFamily="34" charset="0"/>
              </a:rPr>
              <a:t>Will children from the same family be allocated to the same guidance Houses so that items can be re-used? </a:t>
            </a:r>
          </a:p>
          <a:p>
            <a:pPr>
              <a:buNone/>
            </a:pPr>
            <a:r>
              <a:rPr lang="en-GB" dirty="0">
                <a:solidFill>
                  <a:schemeClr val="tx1"/>
                </a:solidFill>
                <a:latin typeface="Arial" panose="020B0604020202020204" pitchFamily="34" charset="0"/>
                <a:cs typeface="Arial" panose="020B0604020202020204" pitchFamily="34" charset="0"/>
              </a:rPr>
              <a:t>A: Yes - this is always the aim in secondary schools. Historically, we may have ended up with different allocations due to our reduction from 5-4 guidance groups, and there is always the slight chance that a pupil might have to move class for some reason, but generally, yes. </a:t>
            </a: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3815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a:bodyPr>
          <a:lstStyle/>
          <a:p>
            <a:pPr>
              <a:buNone/>
            </a:pPr>
            <a:r>
              <a:rPr lang="en-GB" dirty="0">
                <a:solidFill>
                  <a:schemeClr val="tx1"/>
                </a:solidFill>
                <a:latin typeface="Arial" panose="020B0604020202020204" pitchFamily="34" charset="0"/>
                <a:cs typeface="Arial" panose="020B0604020202020204" pitchFamily="34" charset="0"/>
              </a:rPr>
              <a:t>Q: Will parents/carers be contacted if pupils are not in uniform?</a:t>
            </a:r>
          </a:p>
          <a:p>
            <a:pPr>
              <a:buNone/>
            </a:pPr>
            <a:r>
              <a:rPr lang="en-GB" dirty="0">
                <a:solidFill>
                  <a:schemeClr val="tx1"/>
                </a:solidFill>
                <a:latin typeface="Arial" panose="020B0604020202020204" pitchFamily="34" charset="0"/>
                <a:cs typeface="Arial" panose="020B0604020202020204" pitchFamily="34" charset="0"/>
              </a:rPr>
              <a:t>A: P</a:t>
            </a:r>
            <a:r>
              <a:rPr lang="en-GB" dirty="0">
                <a:solidFill>
                  <a:schemeClr val="tx1"/>
                </a:solidFill>
              </a:rPr>
              <a:t>arental approval for uniform was very strong (86%). However, we appreciate that monitoring children’s attire may be challenging, since many parents/carers may leave earlier in the morning than their children. We want to support you in this, so plan to contact parents/carers when pupils are persistently not wearing uniform, so that we can work together to improve this.</a:t>
            </a:r>
          </a:p>
          <a:p>
            <a:pPr>
              <a:buNone/>
            </a:pPr>
            <a:endParaRPr lang="en-GB"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7972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55776" y="678016"/>
            <a:ext cx="5282282" cy="1462087"/>
          </a:xfrm>
          <a:solidFill>
            <a:schemeClr val="bg1"/>
          </a:solidFill>
        </p:spPr>
        <p:txBody>
          <a:bodyPr>
            <a:normAutofit/>
          </a:bodyPr>
          <a:lstStyle/>
          <a:p>
            <a:pPr eaLnBrk="1" hangingPunct="1"/>
            <a:r>
              <a:rPr lang="en-GB" sz="3200" dirty="0">
                <a:solidFill>
                  <a:schemeClr val="tx1"/>
                </a:solidFill>
                <a:latin typeface="Arial" panose="020B0604020202020204" pitchFamily="34" charset="0"/>
                <a:cs typeface="Arial" panose="020B0604020202020204" pitchFamily="34" charset="0"/>
              </a:rPr>
              <a:t>Anything else?</a:t>
            </a:r>
          </a:p>
        </p:txBody>
      </p:sp>
      <p:sp>
        <p:nvSpPr>
          <p:cNvPr id="13315" name="Rectangle 3"/>
          <p:cNvSpPr>
            <a:spLocks noGrp="1" noChangeArrowheads="1"/>
          </p:cNvSpPr>
          <p:nvPr>
            <p:ph idx="1"/>
          </p:nvPr>
        </p:nvSpPr>
        <p:spPr/>
        <p:txBody>
          <a:bodyPr/>
          <a:lstStyle/>
          <a:p>
            <a:pPr eaLnBrk="1" hangingPunct="1">
              <a:buClrTx/>
              <a:buFont typeface="Wingdings" panose="05000000000000000000" pitchFamily="2" charset="2"/>
              <a:buChar char="v"/>
            </a:pPr>
            <a:r>
              <a:rPr lang="en-GB" dirty="0">
                <a:solidFill>
                  <a:schemeClr val="tx1"/>
                </a:solidFill>
                <a:latin typeface="Arial" panose="020B0604020202020204" pitchFamily="34" charset="0"/>
                <a:cs typeface="Arial" panose="020B0604020202020204" pitchFamily="34" charset="0"/>
              </a:rPr>
              <a:t>We realise these FAQs may not have covered everything. We are all working through this together, and we do not have all the answers yet.</a:t>
            </a:r>
          </a:p>
          <a:p>
            <a:pPr eaLnBrk="1" hangingPunct="1">
              <a:buClrTx/>
              <a:buFont typeface="Wingdings" panose="05000000000000000000" pitchFamily="2" charset="2"/>
              <a:buChar char="v"/>
            </a:pPr>
            <a:r>
              <a:rPr lang="en-GB" dirty="0">
                <a:solidFill>
                  <a:schemeClr val="tx1"/>
                </a:solidFill>
                <a:latin typeface="Arial" panose="020B0604020202020204" pitchFamily="34" charset="0"/>
                <a:cs typeface="Arial" panose="020B0604020202020204" pitchFamily="34" charset="0"/>
              </a:rPr>
              <a:t>If you do have further questions or concerns, please discuss these with your Guidance teacher, and we will respond to these soon.</a:t>
            </a:r>
          </a:p>
          <a:p>
            <a:pPr eaLnBrk="1" hangingPunct="1">
              <a:buClrTx/>
              <a:buFont typeface="Wingdings" panose="05000000000000000000" pitchFamily="2" charset="2"/>
              <a:buChar char="v"/>
            </a:pPr>
            <a:endParaRPr lang="en-GB" dirty="0">
              <a:latin typeface="Arial" panose="020B0604020202020204" pitchFamily="34" charset="0"/>
              <a:cs typeface="Arial" panose="020B0604020202020204" pitchFamily="34" charset="0"/>
            </a:endParaRPr>
          </a:p>
          <a:p>
            <a:pPr marL="0" indent="0" algn="ctr" eaLnBrk="1" hangingPunct="1">
              <a:buClrTx/>
              <a:buNone/>
            </a:pPr>
            <a:r>
              <a:rPr lang="en-GB" sz="2400" dirty="0">
                <a:latin typeface="Arial" panose="020B0604020202020204" pitchFamily="34" charset="0"/>
                <a:cs typeface="Arial" panose="020B0604020202020204" pitchFamily="34" charset="0"/>
              </a:rPr>
              <a:t> Thank you</a:t>
            </a: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8299" y="0"/>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99592" y="754360"/>
            <a:ext cx="6347713" cy="1320800"/>
          </a:xfrm>
          <a:solidFill>
            <a:schemeClr val="bg1"/>
          </a:solidFill>
        </p:spPr>
        <p:txBody>
          <a:bodyPr>
            <a:normAutofit/>
          </a:bodyPr>
          <a:lstStyle/>
          <a:p>
            <a:pPr algn="ctr" eaLnBrk="1" hangingPunct="1"/>
            <a:r>
              <a:rPr lang="en-GB" sz="3200" dirty="0">
                <a:solidFill>
                  <a:schemeClr val="tx1"/>
                </a:solidFill>
                <a:latin typeface="Arial" panose="020B0604020202020204" pitchFamily="34" charset="0"/>
                <a:cs typeface="Arial" panose="020B0604020202020204" pitchFamily="34" charset="0"/>
              </a:rPr>
              <a:t>What stage are we at?</a:t>
            </a:r>
          </a:p>
        </p:txBody>
      </p:sp>
      <p:sp>
        <p:nvSpPr>
          <p:cNvPr id="5123" name="Rectangle 3"/>
          <p:cNvSpPr>
            <a:spLocks noGrp="1" noChangeArrowheads="1"/>
          </p:cNvSpPr>
          <p:nvPr>
            <p:ph idx="1"/>
          </p:nvPr>
        </p:nvSpPr>
        <p:spPr>
          <a:xfrm>
            <a:off x="251520" y="1961133"/>
            <a:ext cx="7344816" cy="4042792"/>
          </a:xfrm>
        </p:spPr>
        <p:txBody>
          <a:bodyPr>
            <a:normAutofit lnSpcReduction="10000"/>
          </a:bodyPr>
          <a:lstStyle/>
          <a:p>
            <a:pPr>
              <a:buClrTx/>
              <a:buFont typeface="Wingdings" panose="05000000000000000000" pitchFamily="2" charset="2"/>
              <a:buChar char="v"/>
            </a:pPr>
            <a:r>
              <a:rPr lang="en-GB" dirty="0">
                <a:solidFill>
                  <a:schemeClr val="tx1"/>
                </a:solidFill>
                <a:latin typeface="Arial" panose="020B0604020202020204" pitchFamily="34" charset="0"/>
                <a:cs typeface="Arial" panose="020B0604020202020204" pitchFamily="34" charset="0"/>
              </a:rPr>
              <a:t>Thank you to everyone for their ideas, which have helped to determine the Options for our school uniform.</a:t>
            </a:r>
          </a:p>
          <a:p>
            <a:pPr>
              <a:buClrTx/>
              <a:buFont typeface="Wingdings" panose="05000000000000000000" pitchFamily="2" charset="2"/>
              <a:buChar char="v"/>
            </a:pPr>
            <a:r>
              <a:rPr lang="en-GB" dirty="0">
                <a:solidFill>
                  <a:schemeClr val="tx1"/>
                </a:solidFill>
                <a:latin typeface="Arial" panose="020B0604020202020204" pitchFamily="34" charset="0"/>
                <a:cs typeface="Arial" panose="020B0604020202020204" pitchFamily="34" charset="0"/>
              </a:rPr>
              <a:t>As a school community, we now need to choose between the two Options below for our school uniform; both Options feature:</a:t>
            </a:r>
          </a:p>
          <a:p>
            <a:pPr marL="0" indent="0">
              <a:buClrTx/>
              <a:buNone/>
            </a:pPr>
            <a:endParaRPr lang="en-GB" dirty="0">
              <a:solidFill>
                <a:schemeClr val="tx1"/>
              </a:solidFill>
              <a:latin typeface="Arial" panose="020B0604020202020204" pitchFamily="34" charset="0"/>
              <a:cs typeface="Arial" panose="020B0604020202020204" pitchFamily="34" charset="0"/>
            </a:endParaRPr>
          </a:p>
          <a:p>
            <a:pPr marL="0" indent="0">
              <a:buNone/>
            </a:pPr>
            <a:r>
              <a:rPr lang="en-GB" dirty="0">
                <a:solidFill>
                  <a:schemeClr val="tx1"/>
                </a:solidFill>
                <a:latin typeface="Arial" panose="020B0604020202020204" pitchFamily="34" charset="0"/>
                <a:cs typeface="Arial" panose="020B0604020202020204" pitchFamily="34" charset="0"/>
              </a:rPr>
              <a:t>Black trousers/skirt (not leggings, jeans or shorts) and plain (no logos) black shoes/boots/trainers.</a:t>
            </a:r>
          </a:p>
          <a:p>
            <a:pPr marL="0" indent="0">
              <a:buNone/>
            </a:pPr>
            <a:endParaRPr lang="en-GB" dirty="0">
              <a:solidFill>
                <a:schemeClr val="tx1"/>
              </a:solidFill>
              <a:latin typeface="Arial" panose="020B0604020202020204" pitchFamily="34" charset="0"/>
              <a:cs typeface="Arial" panose="020B0604020202020204" pitchFamily="34" charset="0"/>
            </a:endParaRPr>
          </a:p>
          <a:p>
            <a:pPr marL="0" indent="0">
              <a:buNone/>
            </a:pPr>
            <a:r>
              <a:rPr lang="en-GB" b="1" dirty="0">
                <a:solidFill>
                  <a:schemeClr val="tx1"/>
                </a:solidFill>
                <a:latin typeface="Arial" panose="020B0604020202020204" pitchFamily="34" charset="0"/>
                <a:cs typeface="Arial" panose="020B0604020202020204" pitchFamily="34" charset="0"/>
              </a:rPr>
              <a:t>Option A</a:t>
            </a:r>
            <a:r>
              <a:rPr lang="en-GB" dirty="0">
                <a:solidFill>
                  <a:schemeClr val="tx1"/>
                </a:solidFill>
                <a:latin typeface="Arial" panose="020B0604020202020204" pitchFamily="34" charset="0"/>
                <a:cs typeface="Arial" panose="020B0604020202020204" pitchFamily="34" charset="0"/>
              </a:rPr>
              <a:t>: plain white polo shirt and black school sweatshirt (featuring school badge)</a:t>
            </a:r>
          </a:p>
          <a:p>
            <a:pPr marL="0" indent="0">
              <a:buNone/>
            </a:pPr>
            <a:r>
              <a:rPr lang="en-GB" b="1" dirty="0">
                <a:solidFill>
                  <a:schemeClr val="tx1"/>
                </a:solidFill>
                <a:latin typeface="Arial" panose="020B0604020202020204" pitchFamily="34" charset="0"/>
                <a:cs typeface="Arial" panose="020B0604020202020204" pitchFamily="34" charset="0"/>
              </a:rPr>
              <a:t>Option B</a:t>
            </a:r>
            <a:r>
              <a:rPr lang="en-GB" dirty="0">
                <a:solidFill>
                  <a:schemeClr val="tx1"/>
                </a:solidFill>
                <a:latin typeface="Arial" panose="020B0604020202020204" pitchFamily="34" charset="0"/>
                <a:cs typeface="Arial" panose="020B0604020202020204" pitchFamily="34" charset="0"/>
              </a:rPr>
              <a:t>: plain white shirt, plain or badged black jumper or cardigan, school tie; optional black blazer </a:t>
            </a: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pPr eaLnBrk="1" hangingPunct="1">
              <a:buFont typeface="Wingdings" panose="05000000000000000000" pitchFamily="2" charset="2"/>
              <a:buNone/>
            </a:pPr>
            <a:endParaRPr lang="en-GB" sz="2400" dirty="0">
              <a:latin typeface="Comic Sans MS" panose="030F0702030302020204" pitchFamily="66" charset="0"/>
            </a:endParaRPr>
          </a:p>
          <a:p>
            <a:pPr eaLnBrk="1" hangingPunct="1">
              <a:buFont typeface="Wingdings" panose="05000000000000000000" pitchFamily="2" charset="2"/>
              <a:buNone/>
            </a:pPr>
            <a:endParaRPr lang="en-GB" dirty="0">
              <a:latin typeface="Comic Sans MS" panose="030F0702030302020204" pitchFamily="66" charset="0"/>
            </a:endParaRPr>
          </a:p>
        </p:txBody>
      </p:sp>
      <p:sp>
        <p:nvSpPr>
          <p:cNvPr id="5124" name="Text Box 4"/>
          <p:cNvSpPr txBox="1">
            <a:spLocks noChangeArrowheads="1"/>
          </p:cNvSpPr>
          <p:nvPr/>
        </p:nvSpPr>
        <p:spPr bwMode="auto">
          <a:xfrm>
            <a:off x="7010400" y="5410200"/>
            <a:ext cx="1447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endParaRPr lang="en-GB" sz="2400">
              <a:latin typeface="Times New Roman" panose="02020603050405020304" pitchFamily="18" charset="0"/>
            </a:endParaRPr>
          </a:p>
          <a:p>
            <a:r>
              <a:rPr lang="en-GB" sz="2400" b="1" i="1">
                <a:latin typeface="Tahoma" panose="020B0604030504040204" pitchFamily="34" charset="0"/>
              </a:rPr>
              <a:t>	</a:t>
            </a:r>
          </a:p>
          <a:p>
            <a:pPr>
              <a:spcBef>
                <a:spcPct val="50000"/>
              </a:spcBef>
            </a:pPr>
            <a:endParaRPr lang="en-US" sz="2400">
              <a:latin typeface="Times New Roman" panose="02020603050405020304" pitchFamily="18" charset="0"/>
            </a:endParaRPr>
          </a:p>
        </p:txBody>
      </p:sp>
      <p:pic>
        <p:nvPicPr>
          <p:cNvPr id="512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8299" y="-19355"/>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52788" y="772906"/>
            <a:ext cx="6347714" cy="1320800"/>
          </a:xfrm>
          <a:solidFill>
            <a:schemeClr val="bg1"/>
          </a:solidFill>
        </p:spPr>
        <p:txBody>
          <a:bodyPr>
            <a:normAutofit/>
          </a:bodyPr>
          <a:lstStyle/>
          <a:p>
            <a:pPr eaLnBrk="1" hangingPunct="1"/>
            <a:r>
              <a:rPr lang="en-US" sz="3200" dirty="0">
                <a:solidFill>
                  <a:schemeClr val="tx1"/>
                </a:solidFill>
                <a:latin typeface="Arial" panose="020B0604020202020204" pitchFamily="34" charset="0"/>
                <a:cs typeface="Arial" panose="020B0604020202020204" pitchFamily="34" charset="0"/>
              </a:rPr>
              <a:t>How and when do we do this?</a:t>
            </a:r>
          </a:p>
        </p:txBody>
      </p:sp>
      <p:sp>
        <p:nvSpPr>
          <p:cNvPr id="7171" name="Rectangle 3"/>
          <p:cNvSpPr>
            <a:spLocks noGrp="1" noChangeArrowheads="1"/>
          </p:cNvSpPr>
          <p:nvPr>
            <p:ph sz="half" idx="1"/>
          </p:nvPr>
        </p:nvSpPr>
        <p:spPr>
          <a:xfrm>
            <a:off x="396875" y="1916832"/>
            <a:ext cx="7055445" cy="3495675"/>
          </a:xfrm>
        </p:spPr>
        <p:txBody>
          <a:bodyPr>
            <a:normAutofit fontScale="92500" lnSpcReduction="10000"/>
          </a:bodyPr>
          <a:lstStyle/>
          <a:p>
            <a:pPr eaLnBrk="1" hangingPunct="1">
              <a:buClrTx/>
              <a:buFont typeface="Wingdings" panose="05000000000000000000" pitchFamily="2" charset="2"/>
              <a:buChar char="v"/>
            </a:pPr>
            <a:r>
              <a:rPr lang="en-US" sz="1900" dirty="0">
                <a:solidFill>
                  <a:schemeClr val="tx1"/>
                </a:solidFill>
                <a:latin typeface="Arial" panose="020B0604020202020204" pitchFamily="34" charset="0"/>
                <a:cs typeface="Arial" panose="020B0604020202020204" pitchFamily="34" charset="0"/>
              </a:rPr>
              <a:t>Families and staff will be asked to respond with their choice of Option A or Option B later this term (a date will be identified soon). We will then confirm the chosen Option to everyone.</a:t>
            </a:r>
          </a:p>
          <a:p>
            <a:pPr eaLnBrk="1" hangingPunct="1">
              <a:buClrTx/>
              <a:buFont typeface="Wingdings" panose="05000000000000000000" pitchFamily="2" charset="2"/>
              <a:buChar char="v"/>
            </a:pPr>
            <a:r>
              <a:rPr lang="en-US" sz="1900" dirty="0">
                <a:solidFill>
                  <a:schemeClr val="tx1"/>
                </a:solidFill>
                <a:latin typeface="Arial" panose="020B0604020202020204" pitchFamily="34" charset="0"/>
                <a:cs typeface="Arial" panose="020B0604020202020204" pitchFamily="34" charset="0"/>
              </a:rPr>
              <a:t>To help you in your thinking, please take time to look at the sample uniform items in PSE today. They will be available again either beside the SLT offices or Reception later in the term. Photos will also be placed on the school website. Please note that the </a:t>
            </a:r>
            <a:r>
              <a:rPr lang="en-US" sz="1900" dirty="0" err="1">
                <a:solidFill>
                  <a:schemeClr val="tx1"/>
                </a:solidFill>
                <a:latin typeface="Arial" panose="020B0604020202020204" pitchFamily="34" charset="0"/>
                <a:cs typeface="Arial" panose="020B0604020202020204" pitchFamily="34" charset="0"/>
              </a:rPr>
              <a:t>colours</a:t>
            </a:r>
            <a:r>
              <a:rPr lang="en-US" sz="1900" dirty="0">
                <a:solidFill>
                  <a:schemeClr val="tx1"/>
                </a:solidFill>
                <a:latin typeface="Arial" panose="020B0604020202020204" pitchFamily="34" charset="0"/>
                <a:cs typeface="Arial" panose="020B0604020202020204" pitchFamily="34" charset="0"/>
              </a:rPr>
              <a:t> in the badge will be more muted in the final versions.</a:t>
            </a:r>
          </a:p>
          <a:p>
            <a:pPr eaLnBrk="1" hangingPunct="1">
              <a:buClrTx/>
              <a:buFont typeface="Wingdings" panose="05000000000000000000" pitchFamily="2" charset="2"/>
              <a:buChar char="v"/>
            </a:pPr>
            <a:r>
              <a:rPr lang="en-US" sz="1900" dirty="0">
                <a:solidFill>
                  <a:schemeClr val="tx1"/>
                </a:solidFill>
                <a:latin typeface="Arial" panose="020B0604020202020204" pitchFamily="34" charset="0"/>
                <a:cs typeface="Arial" panose="020B0604020202020204" pitchFamily="34" charset="0"/>
              </a:rPr>
              <a:t>We know you may have questions about the uniform, so the next slides cover some of the more frequently-asked questions, as well as some ‘myths’!</a:t>
            </a:r>
          </a:p>
          <a:p>
            <a:pPr eaLnBrk="1" hangingPunct="1">
              <a:buClrTx/>
              <a:buFont typeface="Wingdings" panose="05000000000000000000" pitchFamily="2" charset="2"/>
              <a:buChar char="v"/>
            </a:pPr>
            <a:endParaRPr lang="en-US" dirty="0">
              <a:latin typeface="Arial" panose="020B0604020202020204" pitchFamily="34" charset="0"/>
              <a:cs typeface="Arial" panose="020B0604020202020204" pitchFamily="34" charset="0"/>
            </a:endParaRPr>
          </a:p>
          <a:p>
            <a:pPr eaLnBrk="1" hangingPunct="1">
              <a:buClrTx/>
              <a:buFont typeface="Wingdings" panose="05000000000000000000" pitchFamily="2" charset="2"/>
              <a:buChar char="v"/>
            </a:pPr>
            <a:endParaRPr lang="en-US" dirty="0">
              <a:latin typeface="Arial" panose="020B0604020202020204" pitchFamily="34" charset="0"/>
              <a:cs typeface="Arial" panose="020B060402020202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8299" y="0"/>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98503"/>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589653"/>
            <a:ext cx="7704856" cy="5655771"/>
          </a:xfrm>
        </p:spPr>
        <p:txBody>
          <a:bodyPr>
            <a:normAutofit/>
          </a:bodyPr>
          <a:lstStyle/>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Q: When will we start wearing uniform?</a:t>
            </a: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A: At the start of next session, August 2018. This was agreed with the Parent Council.</a:t>
            </a: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Q: Will uniform be the same for all year groups?</a:t>
            </a: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A: Yes, although, in time, we may look at badges or braid to represent pupil leaders (e.g. Pupil Council, Charities Group, House reps.) within the school.</a:t>
            </a: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Q: What about shoes - do these have to be black? What about trainers?</a:t>
            </a: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A: Yes, shoes must be black. Trainers may be worn, but again, these should be plain black (as plain as possible – i.e. black logos would be fine).</a:t>
            </a:r>
          </a:p>
          <a:p>
            <a:pPr eaLnBrk="1" hangingPunct="1">
              <a:buFont typeface="Wingdings" panose="05000000000000000000" pitchFamily="2" charset="2"/>
              <a:buNone/>
            </a:pPr>
            <a:endParaRPr lang="en-GB" sz="26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sz="23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546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556792"/>
            <a:ext cx="7344816" cy="5229200"/>
          </a:xfrm>
        </p:spPr>
        <p:txBody>
          <a:bodyPr>
            <a:normAutofit/>
          </a:bodyPr>
          <a:lstStyle/>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Q: I’m not sure I’ll be comfortable.</a:t>
            </a: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A: Both Options have been designed to allow for the inclusion of items which have soft seams, easy fastenings, etc. If you are at all concerned about this, please see your PT Guidance in the first instance.</a:t>
            </a:r>
            <a:endParaRPr lang="en-GB"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Q: If we choose Option 2, will we have to wear blazers in classes?</a:t>
            </a: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A: No. The blazer is optional, and does not have to be worn in class, although you may, of course, wear it if you wish. There may be times when your teacher requires you to remove your blazer in class, i.e. if you need to wear an apron or lab coat.</a:t>
            </a: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Q: I can’t tie a tie! What will I do?</a:t>
            </a:r>
          </a:p>
          <a:p>
            <a:pPr eaLnBrk="1" hangingPunct="1">
              <a:buFont typeface="Wingdings" panose="05000000000000000000" pitchFamily="2" charset="2"/>
              <a:buNone/>
            </a:pPr>
            <a:r>
              <a:rPr lang="en-GB" dirty="0">
                <a:solidFill>
                  <a:schemeClr val="tx1"/>
                </a:solidFill>
                <a:latin typeface="Arial" panose="020B0604020202020204" pitchFamily="34" charset="0"/>
                <a:cs typeface="Arial" panose="020B0604020202020204" pitchFamily="34" charset="0"/>
              </a:rPr>
              <a:t>A: If Option 2 is chosen, we will run ‘tie tutorials’ to help with this </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a:t>
            </a: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196752"/>
            <a:ext cx="7056784" cy="5229200"/>
          </a:xfrm>
        </p:spPr>
        <p:txBody>
          <a:bodyPr>
            <a:normAutofit/>
          </a:bodyPr>
          <a:lstStyle/>
          <a:p>
            <a:pPr>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Q: May girls wear trousers?</a:t>
            </a: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A: Of course. Our uniform will be gender neutral.</a:t>
            </a:r>
          </a:p>
          <a:p>
            <a:pPr>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Q: Will there be changes to what’s allowed regarding hair and make up?</a:t>
            </a: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A: No, this will remain the same.</a:t>
            </a:r>
            <a:endParaRPr lang="en-GB" dirty="0">
              <a:solidFill>
                <a:schemeClr val="tx1"/>
              </a:solidFill>
              <a:latin typeface="Arial" panose="020B0604020202020204" pitchFamily="34" charset="0"/>
              <a:cs typeface="Arial" panose="020B0604020202020204" pitchFamily="34" charset="0"/>
            </a:endParaRPr>
          </a:p>
          <a:p>
            <a:pPr>
              <a:buNone/>
            </a:pPr>
            <a:endParaRPr lang="en-GB" dirty="0">
              <a:solidFill>
                <a:schemeClr val="tx1"/>
              </a:solidFill>
              <a:latin typeface="Arial" panose="020B0604020202020204" pitchFamily="34" charset="0"/>
              <a:cs typeface="Arial" panose="020B0604020202020204" pitchFamily="34" charset="0"/>
            </a:endParaRPr>
          </a:p>
          <a:p>
            <a:pPr>
              <a:buNone/>
            </a:pPr>
            <a:r>
              <a:rPr lang="en-GB" dirty="0">
                <a:solidFill>
                  <a:schemeClr val="tx1"/>
                </a:solidFill>
                <a:latin typeface="Arial" panose="020B0604020202020204" pitchFamily="34" charset="0"/>
                <a:cs typeface="Arial" panose="020B0604020202020204" pitchFamily="34" charset="0"/>
              </a:rPr>
              <a:t>Q: </a:t>
            </a: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May I wear black jeans?</a:t>
            </a:r>
          </a:p>
          <a:p>
            <a:pPr>
              <a:buNone/>
            </a:pPr>
            <a:r>
              <a:rPr lang="en-GB" dirty="0">
                <a:solidFill>
                  <a:schemeClr val="tx1"/>
                </a:solidFill>
                <a:latin typeface="Arial" panose="020B0604020202020204" pitchFamily="34" charset="0"/>
                <a:cs typeface="Arial" panose="020B0604020202020204" pitchFamily="34" charset="0"/>
                <a:sym typeface="Wingdings" panose="05000000000000000000" pitchFamily="2" charset="2"/>
              </a:rPr>
              <a:t>A: No, denim does not form part of either uniform option.</a:t>
            </a:r>
          </a:p>
          <a:p>
            <a:pPr>
              <a:buNone/>
            </a:pPr>
            <a:endParaRPr lang="en-GB"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852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07504" y="1340768"/>
            <a:ext cx="6840760" cy="5229200"/>
          </a:xfrm>
        </p:spPr>
        <p:txBody>
          <a:bodyPr>
            <a:normAutofit/>
          </a:bodyPr>
          <a:lstStyle/>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0813236C-1CC4-4A34-A51F-713C139204F4}"/>
              </a:ext>
            </a:extLst>
          </p:cNvPr>
          <p:cNvSpPr/>
          <p:nvPr/>
        </p:nvSpPr>
        <p:spPr>
          <a:xfrm>
            <a:off x="179512" y="1596856"/>
            <a:ext cx="7056784" cy="3970318"/>
          </a:xfrm>
          <a:prstGeom prst="rect">
            <a:avLst/>
          </a:prstGeom>
        </p:spPr>
        <p:txBody>
          <a:bodyPr wrap="square">
            <a:spAutoFit/>
          </a:bodyPr>
          <a:lstStyle/>
          <a:p>
            <a:pPr>
              <a:buNone/>
            </a:pPr>
            <a:r>
              <a:rPr lang="en-GB" dirty="0">
                <a:latin typeface="Arial" panose="020B0604020202020204" pitchFamily="34" charset="0"/>
                <a:cs typeface="Arial" panose="020B0604020202020204" pitchFamily="34" charset="0"/>
              </a:rPr>
              <a:t>Q: </a:t>
            </a:r>
            <a:r>
              <a:rPr lang="en-GB" dirty="0">
                <a:latin typeface="Arial" panose="020B0604020202020204" pitchFamily="34" charset="0"/>
                <a:cs typeface="Arial" panose="020B0604020202020204" pitchFamily="34" charset="0"/>
                <a:sym typeface="Wingdings" panose="05000000000000000000" pitchFamily="2" charset="2"/>
              </a:rPr>
              <a:t>May I wear leggings or shorts?</a:t>
            </a:r>
          </a:p>
          <a:p>
            <a:pPr>
              <a:buNone/>
            </a:pPr>
            <a:endParaRPr lang="en-GB" dirty="0">
              <a:latin typeface="Arial" panose="020B0604020202020204" pitchFamily="34" charset="0"/>
              <a:cs typeface="Arial" panose="020B0604020202020204" pitchFamily="34" charset="0"/>
              <a:sym typeface="Wingdings" panose="05000000000000000000" pitchFamily="2" charset="2"/>
            </a:endParaRPr>
          </a:p>
          <a:p>
            <a:pPr>
              <a:buNone/>
            </a:pPr>
            <a:r>
              <a:rPr lang="en-GB" dirty="0">
                <a:latin typeface="Arial" panose="020B0604020202020204" pitchFamily="34" charset="0"/>
                <a:cs typeface="Arial" panose="020B0604020202020204" pitchFamily="34" charset="0"/>
                <a:sym typeface="Wingdings" panose="05000000000000000000" pitchFamily="2" charset="2"/>
              </a:rPr>
              <a:t>A: No. Neither of these items features in the two Options designed by the school community.</a:t>
            </a:r>
          </a:p>
          <a:p>
            <a:pPr>
              <a:buNone/>
            </a:pPr>
            <a:endParaRPr lang="en-GB" dirty="0">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GB" dirty="0">
                <a:latin typeface="Arial" panose="020B0604020202020204" pitchFamily="34" charset="0"/>
                <a:cs typeface="Arial" panose="020B0604020202020204" pitchFamily="34" charset="0"/>
              </a:rPr>
              <a:t>Q: What about House colours – how will these be included in the uniform?</a:t>
            </a:r>
          </a:p>
          <a:p>
            <a:pPr eaLnBrk="1" hangingPunct="1">
              <a:buFont typeface="Wingdings" panose="05000000000000000000" pitchFamily="2" charset="2"/>
              <a:buNone/>
            </a:pPr>
            <a:endParaRPr lang="en-GB"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GB" dirty="0">
                <a:latin typeface="Arial" panose="020B0604020202020204" pitchFamily="34" charset="0"/>
                <a:cs typeface="Arial" panose="020B0604020202020204" pitchFamily="34" charset="0"/>
                <a:sym typeface="Wingdings" panose="05000000000000000000" pitchFamily="2" charset="2"/>
              </a:rPr>
              <a:t>A: Guidance teachers will be working with their groups between now and Summer to develop our House system, and decide which badge colour will represent each House. In time, we will look to incorporate these into the uniform, for example braid around the collar of the sweatshirt (if Option A) or blazer (Option B).</a:t>
            </a:r>
          </a:p>
        </p:txBody>
      </p:sp>
    </p:spTree>
    <p:extLst>
      <p:ext uri="{BB962C8B-B14F-4D97-AF65-F5344CB8AC3E}">
        <p14:creationId xmlns:p14="http://schemas.microsoft.com/office/powerpoint/2010/main" val="108649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656184"/>
            <a:ext cx="7200800" cy="5229200"/>
          </a:xfrm>
        </p:spPr>
        <p:txBody>
          <a:bodyPr>
            <a:normAutofit fontScale="92500" lnSpcReduction="10000"/>
          </a:bodyPr>
          <a:lstStyle/>
          <a:p>
            <a:pPr eaLnBrk="1" hangingPunct="1">
              <a:buFont typeface="Wingdings" panose="05000000000000000000" pitchFamily="2" charset="2"/>
              <a:buNone/>
            </a:pPr>
            <a:r>
              <a:rPr lang="en-GB" sz="1900" dirty="0">
                <a:solidFill>
                  <a:schemeClr val="tx1"/>
                </a:solidFill>
                <a:latin typeface="Arial" panose="020B0604020202020204" pitchFamily="34" charset="0"/>
                <a:cs typeface="Arial" panose="020B0604020202020204" pitchFamily="34" charset="0"/>
              </a:rPr>
              <a:t>Q: Isn’t this going to be expensive?</a:t>
            </a:r>
          </a:p>
          <a:p>
            <a:pPr marL="0" indent="0">
              <a:buNone/>
            </a:pPr>
            <a:r>
              <a:rPr lang="en-GB" sz="1900" dirty="0">
                <a:solidFill>
                  <a:schemeClr val="tx1"/>
                </a:solidFill>
                <a:latin typeface="Arial" panose="020B0604020202020204" pitchFamily="34" charset="0"/>
                <a:cs typeface="Arial" panose="020B0604020202020204" pitchFamily="34" charset="0"/>
              </a:rPr>
              <a:t>A: We have a responsibility to source items which are cost-effective for families. We are confident that the supplier chosen for our badges and badged items offers value for money, and generic items such as shirts, trousers and skirts can be bought from any retailer. If preferred, and depending on the Option chosen, plain black jumpers can also be bought from any retailer, and our badge sewn or ironed on to these. Some families may be entitled to a school clothing grant of £50 per year.  More information about this can be found at: </a:t>
            </a:r>
          </a:p>
          <a:p>
            <a:pPr marL="0" indent="0">
              <a:buNone/>
            </a:pPr>
            <a:r>
              <a:rPr lang="en-GB" sz="1900" u="sng" dirty="0">
                <a:solidFill>
                  <a:schemeClr val="tx1"/>
                </a:solidFill>
                <a:latin typeface="Arial" panose="020B0604020202020204" pitchFamily="34" charset="0"/>
                <a:cs typeface="Arial" panose="020B0604020202020204" pitchFamily="34" charset="0"/>
                <a:hlinkClick r:id="rId3"/>
              </a:rPr>
              <a:t>http://www.aberdeenshire.gov.uk/schools/parents-carers/assistance/school-clothing-grants/</a:t>
            </a:r>
            <a:endParaRPr lang="en-GB" sz="1900"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en-GB" sz="1900" dirty="0">
              <a:solidFill>
                <a:schemeClr val="tx1"/>
              </a:solidFill>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GB" sz="1900" dirty="0">
                <a:solidFill>
                  <a:schemeClr val="tx1"/>
                </a:solidFill>
                <a:latin typeface="Arial" panose="020B0604020202020204" pitchFamily="34" charset="0"/>
                <a:cs typeface="Arial" panose="020B0604020202020204" pitchFamily="34" charset="0"/>
                <a:sym typeface="Wingdings" panose="05000000000000000000" pitchFamily="2" charset="2"/>
              </a:rPr>
              <a:t>Q: Where, when and how do we get our uniforms?</a:t>
            </a:r>
          </a:p>
          <a:p>
            <a:pPr eaLnBrk="1" hangingPunct="1">
              <a:buFont typeface="Wingdings" panose="05000000000000000000" pitchFamily="2" charset="2"/>
              <a:buNone/>
            </a:pPr>
            <a:r>
              <a:rPr lang="en-GB" sz="1900" dirty="0">
                <a:solidFill>
                  <a:schemeClr val="tx1"/>
                </a:solidFill>
                <a:latin typeface="Arial" panose="020B0604020202020204" pitchFamily="34" charset="0"/>
                <a:cs typeface="Arial" panose="020B0604020202020204" pitchFamily="34" charset="0"/>
                <a:sym typeface="Wingdings" panose="05000000000000000000" pitchFamily="2" charset="2"/>
              </a:rPr>
              <a:t>A: Our supplier will visit the Academy between Easter and Summer to display items and to help pupils (including P7/new S1) get the right sizes. Orders can be delivered to school or to your home address (delivery charge for this option) year round.</a:t>
            </a: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351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423710" y="670769"/>
            <a:ext cx="5558755" cy="1462087"/>
          </a:xfrm>
          <a:solidFill>
            <a:schemeClr val="bg1"/>
          </a:solidFill>
        </p:spPr>
        <p:txBody>
          <a:bodyPr/>
          <a:lstStyle/>
          <a:p>
            <a:pPr eaLnBrk="1" hangingPunct="1"/>
            <a:r>
              <a:rPr lang="en-GB" dirty="0">
                <a:latin typeface="Comic Sans MS" panose="030F0702030302020204" pitchFamily="66" charset="0"/>
              </a:rPr>
              <a:t> </a:t>
            </a:r>
            <a:r>
              <a:rPr lang="en-GB" sz="3200" dirty="0">
                <a:solidFill>
                  <a:schemeClr val="tx1"/>
                </a:solidFill>
                <a:latin typeface="Arial" panose="020B0604020202020204" pitchFamily="34" charset="0"/>
                <a:cs typeface="Arial" panose="020B0604020202020204" pitchFamily="34" charset="0"/>
              </a:rPr>
              <a:t>Frequently Asked Questions</a:t>
            </a:r>
          </a:p>
        </p:txBody>
      </p:sp>
      <p:sp>
        <p:nvSpPr>
          <p:cNvPr id="9219" name="Rectangle 5"/>
          <p:cNvSpPr>
            <a:spLocks noGrp="1" noChangeArrowheads="1"/>
          </p:cNvSpPr>
          <p:nvPr>
            <p:ph idx="1"/>
          </p:nvPr>
        </p:nvSpPr>
        <p:spPr>
          <a:xfrm>
            <a:off x="179512" y="1412776"/>
            <a:ext cx="7632848" cy="5472608"/>
          </a:xfrm>
        </p:spPr>
        <p:txBody>
          <a:bodyPr>
            <a:normAutofit fontScale="77500" lnSpcReduction="20000"/>
          </a:bodyPr>
          <a:lstStyle/>
          <a:p>
            <a:pPr eaLnBrk="1" hangingPunct="1">
              <a:buFont typeface="Wingdings" panose="05000000000000000000" pitchFamily="2" charset="2"/>
              <a:buNone/>
            </a:pPr>
            <a:r>
              <a:rPr lang="en-GB" sz="2300" dirty="0">
                <a:solidFill>
                  <a:schemeClr val="tx1"/>
                </a:solidFill>
                <a:latin typeface="Arial" panose="020B0604020202020204" pitchFamily="34" charset="0"/>
                <a:cs typeface="Arial" panose="020B0604020202020204" pitchFamily="34" charset="0"/>
              </a:rPr>
              <a:t>Q: What will happen if we don’t wear uniform?</a:t>
            </a:r>
          </a:p>
          <a:p>
            <a:pPr marL="0" indent="0">
              <a:buNone/>
            </a:pPr>
            <a:r>
              <a:rPr lang="en-GB" sz="2300" dirty="0">
                <a:solidFill>
                  <a:schemeClr val="tx1"/>
                </a:solidFill>
                <a:latin typeface="Arial" panose="020B0604020202020204" pitchFamily="34" charset="0"/>
                <a:cs typeface="Arial" panose="020B0604020202020204" pitchFamily="34" charset="0"/>
                <a:sym typeface="Wingdings" panose="05000000000000000000" pitchFamily="2" charset="2"/>
              </a:rPr>
              <a:t>A: </a:t>
            </a:r>
            <a:r>
              <a:rPr lang="en-GB" sz="2300" dirty="0">
                <a:solidFill>
                  <a:schemeClr val="tx1"/>
                </a:solidFill>
                <a:latin typeface="Arial" panose="020B0604020202020204" pitchFamily="34" charset="0"/>
                <a:cs typeface="Arial" panose="020B0604020202020204" pitchFamily="34" charset="0"/>
              </a:rPr>
              <a:t>Given that significant percentages of the school community opted for a uniform, it would be disappointing and surprising if the wearing of it presented challenges. However, where this does happen, pupils will be discreetly spoken to in the first instance by their registration Tutor, to ascertain if there are any barriers to their wearing uniform that we can help reduce. Persistent failure or refusal to wear uniform will be addressed by the PT Guidance or Year Head as appropriate. We recognise that many parents/carers will be leaving in the mornings before young people, therefore unable to monitor dress, so we will work to support them in this – i.e. texts, discussions of how we can help.</a:t>
            </a:r>
          </a:p>
          <a:p>
            <a:pPr marL="0" indent="0">
              <a:buNone/>
            </a:pPr>
            <a:r>
              <a:rPr lang="en-GB" sz="2300" dirty="0">
                <a:solidFill>
                  <a:schemeClr val="tx1"/>
                </a:solidFill>
                <a:latin typeface="Arial" panose="020B0604020202020204" pitchFamily="34" charset="0"/>
                <a:cs typeface="Arial" panose="020B0604020202020204" pitchFamily="34" charset="0"/>
              </a:rPr>
              <a:t>On a more positive note, we would prefer to recognise and reward pupils who are working with us to shape our school identity through the wearing of uniform. Linked to this, our House system is an important aspect of developing school identity and pupil leadership, and we plan to issue House points to those sustaining uniform over a given period. </a:t>
            </a:r>
          </a:p>
          <a:p>
            <a:pPr marL="0" indent="0">
              <a:buNone/>
            </a:pPr>
            <a:r>
              <a:rPr lang="en-GB" sz="2300" dirty="0">
                <a:solidFill>
                  <a:schemeClr val="tx1"/>
                </a:solidFill>
                <a:latin typeface="Arial" panose="020B0604020202020204" pitchFamily="34" charset="0"/>
                <a:cs typeface="Arial" panose="020B0604020202020204" pitchFamily="34" charset="0"/>
              </a:rPr>
              <a:t>All of this – sanctions, recognition – is part of where we are going together as a school community. We do not have all the answers yet, but by working through things together, we will develop systems that are fair and reasonable  for everyone.</a:t>
            </a:r>
          </a:p>
          <a:p>
            <a:pPr eaLnBrk="1" hangingPunct="1">
              <a:buFont typeface="Wingdings" panose="05000000000000000000" pitchFamily="2" charset="2"/>
              <a:buNone/>
            </a:pPr>
            <a:endParaRPr lang="en-GB" sz="19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panose="05000000000000000000" pitchFamily="2" charset="2"/>
              <a:buNone/>
            </a:pPr>
            <a:endParaRPr lang="en-GB" dirty="0">
              <a:solidFill>
                <a:schemeClr val="tx1"/>
              </a:solidFill>
              <a:latin typeface="Arial" panose="020B0604020202020204" pitchFamily="34" charset="0"/>
              <a:cs typeface="Arial" panose="020B0604020202020204" pitchFamily="34" charset="0"/>
            </a:endParaRPr>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56" y="-1881"/>
            <a:ext cx="1055701" cy="6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36556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2748</TotalTime>
  <Words>2172</Words>
  <Application>Microsoft Office PowerPoint</Application>
  <PresentationFormat>On-screen Show (4:3)</PresentationFormat>
  <Paragraphs>190</Paragraphs>
  <Slides>18</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Comic Sans MS</vt:lpstr>
      <vt:lpstr>Copperplate Gothic Bold</vt:lpstr>
      <vt:lpstr>Tahoma</vt:lpstr>
      <vt:lpstr>Times New Roman</vt:lpstr>
      <vt:lpstr>Trebuchet MS</vt:lpstr>
      <vt:lpstr>Wingdings</vt:lpstr>
      <vt:lpstr>Wingdings 3</vt:lpstr>
      <vt:lpstr>Facet</vt:lpstr>
      <vt:lpstr> </vt:lpstr>
      <vt:lpstr>What stage are we at?</vt:lpstr>
      <vt:lpstr>How and when do we do this?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 Frequently Asked Questions</vt:lpstr>
      <vt:lpstr>Anything else?</vt:lpstr>
    </vt:vector>
  </TitlesOfParts>
  <Company>Westhill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Westhill Academy</dc:title>
  <dc:creator>Andrew Travis</dc:creator>
  <cp:lastModifiedBy>Alison Reid</cp:lastModifiedBy>
  <cp:revision>206</cp:revision>
  <cp:lastPrinted>2002-05-15T16:05:11Z</cp:lastPrinted>
  <dcterms:created xsi:type="dcterms:W3CDTF">1999-05-13T08:57:24Z</dcterms:created>
  <dcterms:modified xsi:type="dcterms:W3CDTF">2018-01-30T13:53:46Z</dcterms:modified>
</cp:coreProperties>
</file>